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75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300" r:id="rId11"/>
    <p:sldId id="265" r:id="rId12"/>
    <p:sldId id="267" r:id="rId13"/>
    <p:sldId id="268" r:id="rId14"/>
    <p:sldId id="269" r:id="rId15"/>
    <p:sldId id="266" r:id="rId16"/>
    <p:sldId id="270" r:id="rId17"/>
    <p:sldId id="276" r:id="rId18"/>
    <p:sldId id="258" r:id="rId19"/>
    <p:sldId id="301" r:id="rId20"/>
    <p:sldId id="277" r:id="rId21"/>
    <p:sldId id="278" r:id="rId22"/>
    <p:sldId id="285" r:id="rId23"/>
    <p:sldId id="279" r:id="rId24"/>
    <p:sldId id="280" r:id="rId25"/>
    <p:sldId id="286" r:id="rId26"/>
    <p:sldId id="281" r:id="rId27"/>
    <p:sldId id="305" r:id="rId28"/>
    <p:sldId id="313" r:id="rId29"/>
    <p:sldId id="271" r:id="rId30"/>
    <p:sldId id="289" r:id="rId31"/>
    <p:sldId id="290" r:id="rId32"/>
    <p:sldId id="272" r:id="rId33"/>
    <p:sldId id="294" r:id="rId34"/>
    <p:sldId id="291" r:id="rId35"/>
    <p:sldId id="292" r:id="rId36"/>
    <p:sldId id="293" r:id="rId37"/>
    <p:sldId id="273" r:id="rId38"/>
    <p:sldId id="282" r:id="rId39"/>
    <p:sldId id="295" r:id="rId40"/>
    <p:sldId id="302" r:id="rId41"/>
    <p:sldId id="284" r:id="rId42"/>
    <p:sldId id="303" r:id="rId43"/>
    <p:sldId id="299" r:id="rId44"/>
    <p:sldId id="304" r:id="rId45"/>
    <p:sldId id="306" r:id="rId46"/>
    <p:sldId id="297" r:id="rId47"/>
    <p:sldId id="308" r:id="rId48"/>
    <p:sldId id="309" r:id="rId49"/>
    <p:sldId id="283" r:id="rId50"/>
    <p:sldId id="307" r:id="rId51"/>
    <p:sldId id="312" r:id="rId52"/>
    <p:sldId id="287" r:id="rId53"/>
    <p:sldId id="314" r:id="rId54"/>
    <p:sldId id="288" r:id="rId55"/>
    <p:sldId id="310" r:id="rId56"/>
    <p:sldId id="311" r:id="rId5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6B928-B111-4AD2-A3C9-9044E4AC150E}" v="4" dt="2024-11-22T16:46:19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323" autoAdjust="0"/>
  </p:normalViewPr>
  <p:slideViewPr>
    <p:cSldViewPr snapToGrid="0">
      <p:cViewPr varScale="1">
        <p:scale>
          <a:sx n="74" d="100"/>
          <a:sy n="74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vao Carlos Silva Barcelos" userId="c881be3c-df51-4dad-a29d-4ab6f19098c8" providerId="ADAL" clId="{8CF6B928-B111-4AD2-A3C9-9044E4AC150E}"/>
    <pc:docChg chg="custSel addSld modSld">
      <pc:chgData name="Estevao Carlos Silva Barcelos" userId="c881be3c-df51-4dad-a29d-4ab6f19098c8" providerId="ADAL" clId="{8CF6B928-B111-4AD2-A3C9-9044E4AC150E}" dt="2024-11-22T16:46:40.763" v="190" actId="1076"/>
      <pc:docMkLst>
        <pc:docMk/>
      </pc:docMkLst>
      <pc:sldChg chg="modSp mod">
        <pc:chgData name="Estevao Carlos Silva Barcelos" userId="c881be3c-df51-4dad-a29d-4ab6f19098c8" providerId="ADAL" clId="{8CF6B928-B111-4AD2-A3C9-9044E4AC150E}" dt="2024-11-22T16:37:12.406" v="136" actId="5793"/>
        <pc:sldMkLst>
          <pc:docMk/>
          <pc:sldMk cId="3362667286" sldId="258"/>
        </pc:sldMkLst>
        <pc:spChg chg="mod">
          <ac:chgData name="Estevao Carlos Silva Barcelos" userId="c881be3c-df51-4dad-a29d-4ab6f19098c8" providerId="ADAL" clId="{8CF6B928-B111-4AD2-A3C9-9044E4AC150E}" dt="2024-11-22T16:37:12.406" v="136" actId="5793"/>
          <ac:spMkLst>
            <pc:docMk/>
            <pc:sldMk cId="3362667286" sldId="258"/>
            <ac:spMk id="3" creationId="{00000000-0000-0000-0000-000000000000}"/>
          </ac:spMkLst>
        </pc:spChg>
      </pc:sldChg>
      <pc:sldChg chg="modSp add mod">
        <pc:chgData name="Estevao Carlos Silva Barcelos" userId="c881be3c-df51-4dad-a29d-4ab6f19098c8" providerId="ADAL" clId="{8CF6B928-B111-4AD2-A3C9-9044E4AC150E}" dt="2024-11-22T16:42:05.788" v="157" actId="20577"/>
        <pc:sldMkLst>
          <pc:docMk/>
          <pc:sldMk cId="3383170586" sldId="274"/>
        </pc:sldMkLst>
        <pc:spChg chg="mod">
          <ac:chgData name="Estevao Carlos Silva Barcelos" userId="c881be3c-df51-4dad-a29d-4ab6f19098c8" providerId="ADAL" clId="{8CF6B928-B111-4AD2-A3C9-9044E4AC150E}" dt="2024-11-22T16:42:05.788" v="157" actId="20577"/>
          <ac:spMkLst>
            <pc:docMk/>
            <pc:sldMk cId="3383170586" sldId="274"/>
            <ac:spMk id="2" creationId="{D6F0B743-AD8C-7386-13AC-289E7F4B0D53}"/>
          </ac:spMkLst>
        </pc:spChg>
        <pc:spChg chg="mod">
          <ac:chgData name="Estevao Carlos Silva Barcelos" userId="c881be3c-df51-4dad-a29d-4ab6f19098c8" providerId="ADAL" clId="{8CF6B928-B111-4AD2-A3C9-9044E4AC150E}" dt="2024-11-22T16:38:37.345" v="144" actId="207"/>
          <ac:spMkLst>
            <pc:docMk/>
            <pc:sldMk cId="3383170586" sldId="274"/>
            <ac:spMk id="4" creationId="{8DC72286-DF65-2821-F3DA-0D9B57368A8D}"/>
          </ac:spMkLst>
        </pc:spChg>
        <pc:spChg chg="mod">
          <ac:chgData name="Estevao Carlos Silva Barcelos" userId="c881be3c-df51-4dad-a29d-4ab6f19098c8" providerId="ADAL" clId="{8CF6B928-B111-4AD2-A3C9-9044E4AC150E}" dt="2024-11-22T16:38:41.252" v="145" actId="207"/>
          <ac:spMkLst>
            <pc:docMk/>
            <pc:sldMk cId="3383170586" sldId="274"/>
            <ac:spMk id="5" creationId="{4A4710BA-2AB1-32EC-211E-494489819D43}"/>
          </ac:spMkLst>
        </pc:spChg>
      </pc:sldChg>
      <pc:sldChg chg="addSp delSp modSp new mod setBg">
        <pc:chgData name="Estevao Carlos Silva Barcelos" userId="c881be3c-df51-4dad-a29d-4ab6f19098c8" providerId="ADAL" clId="{8CF6B928-B111-4AD2-A3C9-9044E4AC150E}" dt="2024-11-22T16:46:40.763" v="190" actId="1076"/>
        <pc:sldMkLst>
          <pc:docMk/>
          <pc:sldMk cId="2016390588" sldId="275"/>
        </pc:sldMkLst>
        <pc:spChg chg="del">
          <ac:chgData name="Estevao Carlos Silva Barcelos" userId="c881be3c-df51-4dad-a29d-4ab6f19098c8" providerId="ADAL" clId="{8CF6B928-B111-4AD2-A3C9-9044E4AC150E}" dt="2024-11-22T16:43:40.255" v="163" actId="26606"/>
          <ac:spMkLst>
            <pc:docMk/>
            <pc:sldMk cId="2016390588" sldId="275"/>
            <ac:spMk id="2" creationId="{E6D55BBB-EEBE-BE7A-353B-194D2DC8498F}"/>
          </ac:spMkLst>
        </pc:spChg>
        <pc:spChg chg="del">
          <ac:chgData name="Estevao Carlos Silva Barcelos" userId="c881be3c-df51-4dad-a29d-4ab6f19098c8" providerId="ADAL" clId="{8CF6B928-B111-4AD2-A3C9-9044E4AC150E}" dt="2024-11-22T16:43:40.255" v="163" actId="26606"/>
          <ac:spMkLst>
            <pc:docMk/>
            <pc:sldMk cId="2016390588" sldId="275"/>
            <ac:spMk id="3" creationId="{7C9EF1B0-0D5C-50F4-87BC-8020C70A11B9}"/>
          </ac:spMkLst>
        </pc:spChg>
        <pc:spChg chg="add mod">
          <ac:chgData name="Estevao Carlos Silva Barcelos" userId="c881be3c-df51-4dad-a29d-4ab6f19098c8" providerId="ADAL" clId="{8CF6B928-B111-4AD2-A3C9-9044E4AC150E}" dt="2024-11-22T16:46:03.099" v="183" actId="1076"/>
          <ac:spMkLst>
            <pc:docMk/>
            <pc:sldMk cId="2016390588" sldId="275"/>
            <ac:spMk id="5" creationId="{309A137A-7C35-E8DA-A18E-69736C93B7BF}"/>
          </ac:spMkLst>
        </pc:spChg>
        <pc:spChg chg="add mod">
          <ac:chgData name="Estevao Carlos Silva Barcelos" userId="c881be3c-df51-4dad-a29d-4ab6f19098c8" providerId="ADAL" clId="{8CF6B928-B111-4AD2-A3C9-9044E4AC150E}" dt="2024-11-22T16:46:15.962" v="186" actId="692"/>
          <ac:spMkLst>
            <pc:docMk/>
            <pc:sldMk cId="2016390588" sldId="275"/>
            <ac:spMk id="6" creationId="{AE9EA3B1-C5F7-B66A-02EC-A1D350E31BC0}"/>
          </ac:spMkLst>
        </pc:spChg>
        <pc:spChg chg="add mod">
          <ac:chgData name="Estevao Carlos Silva Barcelos" userId="c881be3c-df51-4dad-a29d-4ab6f19098c8" providerId="ADAL" clId="{8CF6B928-B111-4AD2-A3C9-9044E4AC150E}" dt="2024-11-22T16:46:31.059" v="189" actId="692"/>
          <ac:spMkLst>
            <pc:docMk/>
            <pc:sldMk cId="2016390588" sldId="275"/>
            <ac:spMk id="7" creationId="{73AEA97D-05D0-D384-F383-98BED2A23125}"/>
          </ac:spMkLst>
        </pc:spChg>
        <pc:picChg chg="add mod">
          <ac:chgData name="Estevao Carlos Silva Barcelos" userId="c881be3c-df51-4dad-a29d-4ab6f19098c8" providerId="ADAL" clId="{8CF6B928-B111-4AD2-A3C9-9044E4AC150E}" dt="2024-11-22T16:46:40.763" v="190" actId="1076"/>
          <ac:picMkLst>
            <pc:docMk/>
            <pc:sldMk cId="2016390588" sldId="275"/>
            <ac:picMk id="4" creationId="{AC29FF47-C9CD-B54E-1E04-FEE71818FC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0071A-92C1-4A0F-BDD2-AE709641681E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5D82D-97A8-4AAA-98DC-96E603F32B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657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smtClean="0"/>
              <a:t>Obiettivo:</a:t>
            </a:r>
            <a:r>
              <a:rPr lang="it-IT" dirty="0" smtClean="0"/>
              <a:t> In questa lezione approfondiremo i principi della trascrittomica, concentrandoci in particolare sull'analisi dei dati di microarray utilizzando R.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872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cDC1 interagisce con le cellule T CD8+ e NK per sviluppare risposte antitumorali. Le cellule NK e T CD8+ esprimono XCL1, che attrae </a:t>
            </a:r>
            <a:r>
              <a:rPr lang="it-IT" dirty="0" smtClean="0"/>
              <a:t>XCR1+ </a:t>
            </a:r>
            <a:r>
              <a:rPr lang="it-IT" dirty="0" smtClean="0"/>
              <a:t>cDC1 nel microambiente tumorale. Inoltre, le cellule NK possono anche produrre CCL5, aiutando a reclutare questo sottoinsieme di DC. A loro volta, le cDC1 sono la principale fonte delle chemiochine CXCL9 e CXCL10, chemioattrattivi per le cellule T e NK. Funzionalmente, le cDC1 sono altamente capaci di presentare in modo incrociato antigeni tumorali tramite MHC-I alle cellule T CD8+ e di produrre IL-12, che promuove la citotossicità delle cellule T e la produzione di INF-γ da parte delle cellule NK. Inoltre, le cellule NK producono Flt3L che mantiene la vitalità e le capacità funzionali delle cDC1 all'interno del microambiente tumorale e può anche promuovere la loro differenziazione locale dai precursori reclutati. cDC1, cellula dendritica classica 1; Flt3L, ligando della tirosina chinasi 3 tipo FMS; IFN-γ, interferone gamma; MHC-I, complesso maggiore di istocompatibilità I; NK, anticorpo naturale killer; TCR, recettore delle cellule T; XCL1, ligando della chemiochina motivo X-C 1.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748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Dopo aver installato i pacchetti, prova ad aprirli con la funzione library.</a:t>
            </a:r>
            <a:r>
              <a:rPr lang="it-IT" baseline="0" dirty="0" smtClean="0"/>
              <a:t> Se tutto è ok la funzione non dovrebbe restituire nessun warning. 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169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0356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Assegna l'ID dello studio GEO (Gene Expression Omnibus) "GSE203450" alla variabile id. Questo ID identifica un dataset specifico che sarà scaricato dal database GEO.</a:t>
            </a:r>
          </a:p>
          <a:p>
            <a:r>
              <a:rPr lang="it-IT" dirty="0"/>
              <a:t>Usa la funzione getGEO() dal pacchetto </a:t>
            </a:r>
            <a:r>
              <a:rPr lang="it-IT" b="1" dirty="0"/>
              <a:t>GEOquery</a:t>
            </a:r>
            <a:r>
              <a:rPr lang="it-IT" dirty="0"/>
              <a:t> per scaricare i dati associati all'ID specificato. GSEMatrix = TRUE: indica che si vuole ottenere i dati come un oggetto di tipo </a:t>
            </a:r>
            <a:r>
              <a:rPr lang="it-IT" b="1" dirty="0"/>
              <a:t>ExpressionSet</a:t>
            </a:r>
            <a:r>
              <a:rPr lang="it-IT" dirty="0"/>
              <a:t>, che è ottimizzato per analisi di espressione genica in R. AnnotGPL = TRUE: richiede che i dati siano annotati utilizzando la piattaforma GPL (Gene Platform List) per aggiungere informazioni sulle sonde geniche. Il risultato, memorizzato in gse, è una lista che può contenere più oggetti ExpressionSet, uno per ogni piattaforma tecnologica utilizzata nello studio.</a:t>
            </a:r>
          </a:p>
          <a:p>
            <a:r>
              <a:rPr lang="it-IT" b="1" dirty="0"/>
              <a:t>list(gse)</a:t>
            </a:r>
          </a:p>
          <a:p>
            <a:r>
              <a:rPr lang="it-IT" dirty="0"/>
              <a:t>Stampa la struttura di gse, che è una lista contenente uno o più oggetti ExpressionSet.</a:t>
            </a:r>
          </a:p>
          <a:p>
            <a:r>
              <a:rPr lang="it-IT" dirty="0"/>
              <a:t>Questo permette di esaminare il contenuto generale della variabile gse, come una panoramica.</a:t>
            </a:r>
          </a:p>
          <a:p>
            <a:r>
              <a:rPr lang="it-IT" b="1" dirty="0"/>
              <a:t>names(pData(gse[[1]]))</a:t>
            </a:r>
          </a:p>
          <a:p>
            <a:r>
              <a:rPr lang="it-IT" dirty="0"/>
              <a:t>Estrae i metadati dei campioni associati al primo dataset (selezionato con gse[[1]]).</a:t>
            </a:r>
          </a:p>
          <a:p>
            <a:r>
              <a:rPr lang="it-IT" dirty="0"/>
              <a:t>La funzione pData() restituisce i </a:t>
            </a:r>
            <a:r>
              <a:rPr lang="it-IT" b="1" dirty="0"/>
              <a:t>metadati del campione</a:t>
            </a:r>
            <a:r>
              <a:rPr lang="it-IT" dirty="0"/>
              <a:t>, come informazioni sulle condizioni sperimentali, gruppi, codici dei campioni, ecc.</a:t>
            </a:r>
          </a:p>
          <a:p>
            <a:r>
              <a:rPr lang="it-IT" dirty="0"/>
              <a:t>names() elenca le colonne disponibili in questi metadati, permettendo di vedere quali informazioni sono disponibili per i campioni.</a:t>
            </a:r>
          </a:p>
          <a:p>
            <a:r>
              <a:rPr lang="it-IT" b="1" dirty="0"/>
              <a:t>length(gse)</a:t>
            </a:r>
          </a:p>
          <a:p>
            <a:r>
              <a:rPr lang="it-IT" dirty="0"/>
              <a:t>Determina quante piattaforme (tecnologie sperimentali) sono state utilizzate nello studio. Ogni piattaforma è rappresentata da un elemento nella lista gse.</a:t>
            </a:r>
          </a:p>
          <a:p>
            <a:r>
              <a:rPr lang="it-IT" dirty="0"/>
              <a:t>Se il valore restituito è 1, significa che c'è una sola piattaforma, e il dataset rilevante è gse[[1]].</a:t>
            </a:r>
          </a:p>
          <a:p>
            <a:r>
              <a:rPr lang="it-IT" dirty="0"/>
              <a:t>Se il valore è maggiore di 1, lo studio ha utilizzato più piattaforme, e ciascuna deve essere analizzata separatamente.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291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funzione strsplit() divide una stringa (groups) in base a un carattere specificato come separatore. Qui, il separatore è una stringa vuota (""), che indica di dividere il testo in </a:t>
            </a:r>
            <a:r>
              <a:rPr lang="it-IT" b="1" dirty="0"/>
              <a:t>singoli caratteri</a:t>
            </a:r>
            <a:r>
              <a:rPr lang="it-IT" dirty="0"/>
              <a:t>. Poiché strsplit() restituisce una lista (anche se contiene un solo elemento), si utilizza [[1]] per accedere al primo (e unico) elemento della lista, che è un vettore di caratteri.</a:t>
            </a:r>
          </a:p>
          <a:p>
            <a:r>
              <a:rPr lang="it-IT" dirty="0"/>
              <a:t>Dopo aver selezionato il dataset con gse[[1]], l'oggetto diventa un </a:t>
            </a:r>
            <a:r>
              <a:rPr lang="it-IT" b="1" dirty="0"/>
              <a:t>ExpressionSet</a:t>
            </a:r>
            <a:r>
              <a:rPr lang="it-IT" dirty="0"/>
              <a:t>, un formato standard usato in R per analisi di dati di espressione genica, semplificando il lavoro con funzioni successive.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52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Questa sezione filtra i campioni che devono essere esclusi dall'analisi. Filtra gli indici dei campioni che non sono contrassegnati con "X". Questi sono i campioni da tenere per l'analisi. Aggiorna il vettore sml per includere solo i campioni selezionati. Aggiorna i dati (gse), mantenendo solo le colonne (campioni) selezionati. Mostra le prime righe dei dati per confermare che il filtro è stato applicato correttamente.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Creazione della matrice di espressione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Estrae la matrice delle espressioni geniche dai dati gse. Sostituisce tutti i valori minori o uguali a 0 con NaN (valori mancanti), poiché i valori negativi o nulli non sono validi per la log-trasformazione successiva. Crea un istogramma per visualizzare la distribuzione iniziale dei dati.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6172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Per qualsiasi analisi omica che esegui, considera la matrice di espressione come il cuore dell'analisi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878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La maggior parte dei geni generalmente mostra una bassa o nessuna espressione (segnale vicino allo zero). Ciò è prevedibile, poiché solo una frazione dei geni è altamente espressa in un dato momento. Alcuni geni con valori di espressione molto elevati indicano geni che sono altamente espressi in determinate condizioni. I geni con valori eliminati a causa del comando ex[quale(ex &lt;= 0)] &lt;- NaN non compaiono nell'istogramma, il che potrebbe influenzare la forma finale della distribuzione.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9398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 dati grezzi presentano distribuzioni molto particolari, per cui a volte è difficile analizzarli e soprattutto creare modelli senza una qualche pre-elaborazione. L'obiettivo generale della trasformazione dei nostri dati è creare una distribuzione più normale (*gaussiana*), ovvero una curva a campana. Questa sezione trasforma e normalizza i dati per prepararli per un'analisi statistica più robusta.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prima della normalizzazione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Crea un boxplot per ogni campione per visualizzare la distribuzione prima della normalizzazione.</a:t>
            </a:r>
          </a:p>
          <a:p>
            <a:r>
              <a:rPr lang="it-IT" dirty="0" smtClean="0"/>
              <a:t>Parametri:boxwex=0.7: Regola la larghezza delle box.</a:t>
            </a:r>
          </a:p>
          <a:p>
            <a:r>
              <a:rPr lang="it-IT" dirty="0" smtClean="0"/>
              <a:t>notch=T: Visualizza un'incisione (notch) per evidenziare la mediana.</a:t>
            </a:r>
          </a:p>
          <a:p>
            <a:r>
              <a:rPr lang="it-IT" dirty="0" smtClean="0"/>
              <a:t>outline=FALSE: Rimuove i valori anomali (outliers) dal boxplot.</a:t>
            </a:r>
          </a:p>
          <a:p>
            <a:r>
              <a:rPr lang="it-IT" dirty="0" smtClean="0"/>
              <a:t>las=2: Ruota le etichette degli assi.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Log2 transformation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Applica una trasformazione logaritmica in base 2 per stabilizzare la varianza e rendere i dati più simmetrici.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dopo la trasformazione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Ripete il boxplot, ma sui dati trasformati log2 per confrontare le distribuzioni.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Distribuzione dei valori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Genera un grafico delle densità per visualizzare la distribuzione dei valori dopo la trasformazione log2. Questo aiuta a verificare che i dati siano stati uniformati.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0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Nelle statistiche descrittive, un box plot o boxplot (noto anche come box and whisker plot) è un tipo di grafico spesso utilizzato nell'analisi delle</a:t>
            </a:r>
            <a:r>
              <a:rPr lang="it-IT" baseline="0" dirty="0" smtClean="0"/>
              <a:t> variabile quantitative</a:t>
            </a:r>
            <a:r>
              <a:rPr lang="it-IT" dirty="0" smtClean="0"/>
              <a:t>. I box plot mostrano visivamente la distribuzione dei dati numerici e l'asimmetria visualizzando i quartili (o percentili) e le medie dei dati. I box plot mostrano il riepilogo in cinque numeri di un set di dati, tra cui il punteggio minimo, il primo quartile (inferiore), la mediana, il terzo quartile (superiore) e il punteggio massimo.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212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bioinformatica si esprime trasversalmente nel corpus di discipline e tecniche multidisciplinari 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 di supportare la ricerca biologica nei suoi vari ambiti applicativi. Come possiamo vedere, si trova all'intersezione di altre discipline ed è per questo che dobbiamo sviluppare competenze in questi tre ambiti, fondamentalmente. Per questo ho diviso le diapositive in colori che rappresentano queste discipline.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6296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 dati grezzi presentano distribuzioni molto particolari, per cui a volte è difficile analizzarli e soprattutto creare modelli senza una qualche pre-elaborazione. L'obiettivo generale della trasformazione dei nostri dati è creare una distribuzione più normale (*gaussiana*), ovvero una curva a campana. Questa sezione trasforma e normalizza i dati per prepararli per un'analisi statistica più robusta.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prima della normalizzazione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Crea un boxplot per ogni campione per visualizzare la distribuzione prima della normalizzazione.</a:t>
            </a:r>
          </a:p>
          <a:p>
            <a:r>
              <a:rPr lang="it-IT" dirty="0" smtClean="0"/>
              <a:t>Parametri:boxwex=0.7: Regola la larghezza delle box.</a:t>
            </a:r>
          </a:p>
          <a:p>
            <a:r>
              <a:rPr lang="it-IT" dirty="0" smtClean="0"/>
              <a:t>notch=T: Visualizza un'incisione (notch) per evidenziare la mediana.</a:t>
            </a:r>
          </a:p>
          <a:p>
            <a:r>
              <a:rPr lang="it-IT" dirty="0" smtClean="0"/>
              <a:t>outline=FALSE: Rimuove i valori anomali (outliers) dal boxplot.</a:t>
            </a:r>
          </a:p>
          <a:p>
            <a:r>
              <a:rPr lang="it-IT" dirty="0" smtClean="0"/>
              <a:t>las=2: Ruota le etichette degli assi.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Log2 transformation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Applica una trasformazione logaritmica in base 2 per stabilizzare la varianza e rendere i dati più simmetrici.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dopo la trasformazione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Ripete il boxplot, ma sui dati trasformati log2 per confrontare le distribuzioni.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Distribuzione dei valori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Genera un grafico delle densità per visualizzare la distribuzione dei valori dopo la trasformazione log2. Questo aiuta a verificare che i dati siano stati uniformati.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226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Trasformando i nostri dati non solo normalizziamo le osservazioni, ma anche i residui. La normalizzazione rende i modelli di training meno sensibili alla scala delle caratteristiche, quindi possiamo risolvere meglio i coefficienti. I coefficienti sono misure statistiche del grado in cui le variazioni del valore di una variabile prevedono la variazione del valore di un'altra variabile. La normalizzazione e il ridimensionamento sono due tipi di trasformazioni importanti nella pulizia dei dati.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226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Questa sezione utilizza il pacchetto </a:t>
            </a:r>
            <a:r>
              <a:rPr lang="it-IT" i="1" dirty="0" smtClean="0"/>
              <a:t>Limma</a:t>
            </a:r>
            <a:r>
              <a:rPr lang="it-IT" dirty="0" smtClean="0"/>
              <a:t> per normalizzare ulteriormente i dati.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normalizeBetweenArrays(exprs(gse))</a:t>
            </a:r>
            <a:endParaRPr lang="it-IT" dirty="0" smtClean="0"/>
          </a:p>
          <a:p>
            <a:r>
              <a:rPr lang="it-IT" dirty="0" smtClean="0"/>
              <a:t>Normalizza i dati per rendere le distribuzioni dei valori comparabili tra i campioni.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Questa normalizzazione corregge eventuali differenze tecniche tra i campioni.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exprs(gse) &lt;- normalizeBetweenArrays(exprs(gse))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Sostituisce i valori nella matrice di espressione con i valori normalizzati.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5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 è un software e un vero e proprio linguaggio di programmazione. Potremmo pensare a R come a un ambiente statistico. La sua diffusione è sempre più rapida e in crescita perché è un software disponibile gratuitamente e quindi chiunque può scaricarlo sul proprio PC e notebook e lavorarci in totale autonomia. È assolutamente personalizzabile e inoltre con R Studio ha una struttura facilmente accessibile. Quindi, R è un linguaggio che nasce come evoluzione del linguaggio S nel 1996. Prima di spiegare</a:t>
            </a:r>
            <a:r>
              <a:rPr lang="it-IT" baseline="0" dirty="0"/>
              <a:t> come funziona l’Rstudio dobbiamo appunto istallare R e Rstudio.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758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Per installare R dobbiamo andare sul sito web CRAN e scaricare l'ultima versione. </a:t>
            </a:r>
            <a:r>
              <a:rPr lang="it-IT" dirty="0" smtClean="0"/>
              <a:t>CRAN (Comprehensive R Archive Network) è un repository globale dedicato all'archiviazione e alla distribuzione di pacchetti, documentazione e risorse relative al linguaggio di programmazione R. Svolge un ruolo essenziale per la comunità R fornendo un accesso semplice e centralizzato a strumenti ed estensioni.</a:t>
            </a:r>
          </a:p>
          <a:p>
            <a:r>
              <a:rPr lang="it-IT" dirty="0" smtClean="0"/>
              <a:t>Dopodiché</a:t>
            </a:r>
            <a:r>
              <a:rPr lang="it-IT" dirty="0"/>
              <a:t>, dobbiamo installare anche il software Rstudio. Andiamo direttamente sul sito web Rstudio e procediamo con le istruzioni</a:t>
            </a:r>
            <a:r>
              <a:rPr lang="it-IT" dirty="0" smtClean="0"/>
              <a:t>. 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9384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"quarto document"</a:t>
            </a:r>
            <a:r>
              <a:rPr lang="it-IT" dirty="0" smtClean="0"/>
              <a:t> si riferisce a documenti creati usando il framework </a:t>
            </a:r>
            <a:r>
              <a:rPr lang="it-IT" b="1" dirty="0" smtClean="0"/>
              <a:t>Quarto</a:t>
            </a:r>
            <a:r>
              <a:rPr lang="it-IT" dirty="0" smtClean="0"/>
              <a:t>, che è uno strumento per la creazione di report dinamici, articoli scientifici, presentazioni e siti web, basati su </a:t>
            </a:r>
            <a:r>
              <a:rPr lang="it-IT" b="1" dirty="0" smtClean="0"/>
              <a:t>R Markdown</a:t>
            </a:r>
            <a:r>
              <a:rPr lang="it-IT" dirty="0" smtClean="0"/>
              <a:t> e supporta molteplici linguaggi di programmazione (come R, Python e Julia).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 reproducible, production quality articles, presentations, dashboards, websites, blogs, and books in HTML, PDF, MS Word,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more.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78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Editore, console di comando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54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Possiamo importare il set di dati da altri formati oltre a R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23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Il </a:t>
            </a:r>
            <a:r>
              <a:rPr lang="it-IT" b="1" dirty="0"/>
              <a:t>Bioconductor</a:t>
            </a:r>
            <a:r>
              <a:rPr lang="it-IT" dirty="0"/>
              <a:t> è una piattaforma open-source basata sul linguaggio di programmazione R, progettata per fornire strumenti software e risorse per l'analisi e la comprensione di dati biologici complessi, come quelli provenienti da genomica, trascrittomica, proteomica e altre discipline omiche. Offre una vasta collezione di pacchetti R per analisi statistiche, visualizzazione e gestione di dati biologici ad alta dimensione, con particolare attenzione a dati provenienti da tecnologie come sequenziamento RNA-seq o microarray. Bioconductor promuove la riproducibilità e l'integrità scientifica, fornendo strumenti aggiornati e standardizzati che permettono ai ricercatori di analizzare dati biologici in modo efficiente e robusto.</a:t>
            </a:r>
          </a:p>
          <a:p>
            <a:endParaRPr lang="it-IT" dirty="0"/>
          </a:p>
          <a:p>
            <a:r>
              <a:rPr lang="it-IT" dirty="0"/>
              <a:t>La funzione requireNamespace() controlla se il pacchetto specificato (in questo caso, "BiocManager") è disponibile nel sistema. L'argomento quietly = TRUE evita di stampare messaggi inutili durante la verifica. Il simbolo ! nega il risultato della verifica: se il pacchetto </a:t>
            </a:r>
            <a:r>
              <a:rPr lang="it-IT" b="1" dirty="0"/>
              <a:t>non è disponibile</a:t>
            </a:r>
            <a:r>
              <a:rPr lang="it-IT" dirty="0"/>
              <a:t> (cioè requireNamespace restituisce FALSE), allora il codice all'interno del blocco if verrà eseguito.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862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smtClean="0">
                <a:effectLst/>
              </a:rPr>
              <a:t>Classical stimulators induce DC activation.Classical stimulators (e.g. LPA and LPS) influence DC function</a:t>
            </a:r>
            <a:r>
              <a:rPr lang="it-IT" dirty="0" smtClean="0">
                <a:effectLst/>
              </a:rPr>
              <a:t>. ATX (autotaxin), LPC (lyso -phosphatidylcholine), LPA (lysophosphatidic acid).</a:t>
            </a:r>
          </a:p>
          <a:p>
            <a:endParaRPr lang="it-I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Sebbene il lipopolisaccaride (LPS) sia un fattore di maturazione comunemente utilizzato negli studi sui topi, l'interleuchina (IL)-1β, l'IL-6, il fattore di necrosi tumorale (TNF)-α e la prostaglandina E2 (PGE2) sono comunemente utilizzati nella maturazione delle DC derivate dai monociti (mo-DC) per gli studi clinici. Lo stimolo di maturazione è un fattore importante che determina il successo o il fallimento della terapia con DC. </a:t>
            </a:r>
            <a:endParaRPr lang="it-I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 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agonisti TLR [il lipopolisaccaride agonista TLR-4 (LPS), il poli (I:C) agonista TLR-3 e il resiquimod agonista TLR-7/8], le citochine [TNF-α, IL-1 β, IL-6, interferone (IFN)-α e IFN-γ], i ligandi del recettore costimolatori (CD40L) e PGE2 sono stati tutti utilizzati da soli o in vari cocktail per maturare e programmare le 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DC. 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risultato di maturazione desiderato è indurre un'elevata espressione di molecole MHC, molecole costimolatorie come CD80, CD86 e CD40 e chemiochine come CCR7, nonché la secrezione di citochine Th1 come IFN-γ, in modo da polarizzare le DC verso l'attivazione Th1 18.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36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25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17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6503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052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07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4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09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1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314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403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75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800" y="1568830"/>
            <a:ext cx="7284720" cy="1860170"/>
          </a:xfrm>
        </p:spPr>
        <p:txBody>
          <a:bodyPr>
            <a:normAutofit/>
          </a:bodyPr>
          <a:lstStyle/>
          <a:p>
            <a:pPr algn="l"/>
            <a:r>
              <a:rPr lang="it-IT" b="1" u="sng" dirty="0">
                <a:solidFill>
                  <a:srgbClr val="002060"/>
                </a:solidFill>
              </a:rPr>
              <a:t>Analisi del trascrittoma con 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" y="3561080"/>
            <a:ext cx="5201920" cy="67056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PhD. Estevao Barcelos</a:t>
            </a:r>
          </a:p>
          <a:p>
            <a:pPr algn="l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degli Studi di Perugia - UNIPG</a:t>
            </a:r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12192000" cy="1026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5831840"/>
            <a:ext cx="12192000" cy="1026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002060"/>
                </a:solidFill>
              </a:rPr>
              <a:t>2024 Training on Microarray/RNA-seq data analysis using R </a:t>
            </a:r>
            <a:r>
              <a:rPr lang="it-IT" b="1" dirty="0" smtClean="0">
                <a:solidFill>
                  <a:srgbClr val="002060"/>
                </a:solidFill>
              </a:rPr>
              <a:t>Studio/Geo2R NCBI pipeline</a:t>
            </a:r>
            <a:endParaRPr lang="it-IT" b="1" dirty="0">
              <a:solidFill>
                <a:srgbClr val="002060"/>
              </a:solidFill>
            </a:endParaRPr>
          </a:p>
        </p:txBody>
      </p:sp>
      <p:grpSp>
        <p:nvGrpSpPr>
          <p:cNvPr id="9" name="Agrupar 8"/>
          <p:cNvGrpSpPr/>
          <p:nvPr/>
        </p:nvGrpSpPr>
        <p:grpSpPr>
          <a:xfrm>
            <a:off x="5802284" y="2626360"/>
            <a:ext cx="6298276" cy="3103880"/>
            <a:chOff x="7543928" y="3484880"/>
            <a:chExt cx="4648072" cy="234696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3"/>
            <a:srcRect t="501" b="3138"/>
            <a:stretch/>
          </p:blipFill>
          <p:spPr>
            <a:xfrm>
              <a:off x="7543928" y="3484880"/>
              <a:ext cx="4648072" cy="2346960"/>
            </a:xfrm>
            <a:prstGeom prst="rect">
              <a:avLst/>
            </a:prstGeom>
          </p:spPr>
        </p:pic>
        <p:sp>
          <p:nvSpPr>
            <p:cNvPr id="8" name="Retângulo 7"/>
            <p:cNvSpPr/>
            <p:nvPr/>
          </p:nvSpPr>
          <p:spPr>
            <a:xfrm>
              <a:off x="7589520" y="3484880"/>
              <a:ext cx="3048000" cy="651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28" name="Picture 4" descr="Home p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5" y="23222"/>
            <a:ext cx="2042160" cy="97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 smtClean="0">
                <a:solidFill>
                  <a:srgbClr val="002060"/>
                </a:solidFill>
              </a:rPr>
              <a:t>Get and Set </a:t>
            </a:r>
            <a:r>
              <a:rPr lang="it-IT" b="1" u="sng" dirty="0">
                <a:solidFill>
                  <a:srgbClr val="002060"/>
                </a:solidFill>
              </a:rPr>
              <a:t>the Working Directory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1427018" y="1720644"/>
            <a:ext cx="382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2060"/>
                </a:solidFill>
                <a:latin typeface="inter"/>
              </a:rPr>
              <a:t>Getwd </a:t>
            </a:r>
            <a:r>
              <a:rPr lang="it-IT" sz="2800" b="1" dirty="0" smtClean="0">
                <a:solidFill>
                  <a:srgbClr val="002060"/>
                </a:solidFill>
                <a:latin typeface="inter"/>
              </a:rPr>
              <a:t>function</a:t>
            </a:r>
            <a:endParaRPr lang="it-IT" sz="2800" b="1" dirty="0">
              <a:solidFill>
                <a:srgbClr val="002060"/>
              </a:solidFill>
              <a:latin typeface="inter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427018" y="3468224"/>
            <a:ext cx="382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002060"/>
                </a:solidFill>
                <a:latin typeface="inter"/>
              </a:rPr>
              <a:t>Setwd function</a:t>
            </a:r>
            <a:endParaRPr lang="it-IT" sz="2800" b="1" dirty="0">
              <a:solidFill>
                <a:srgbClr val="002060"/>
              </a:solidFill>
              <a:latin typeface="inte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2377944"/>
            <a:ext cx="8183117" cy="8764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r="961"/>
          <a:stretch/>
        </p:blipFill>
        <p:spPr>
          <a:xfrm>
            <a:off x="1956810" y="4170792"/>
            <a:ext cx="8198867" cy="11145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810" y="5498544"/>
            <a:ext cx="721143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69" y="1434656"/>
            <a:ext cx="6716062" cy="4944165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Rstudio: Files/Plots/Packages/Help/Viewer panels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2" name="Seta para a Direita 1"/>
          <p:cNvSpPr/>
          <p:nvPr/>
        </p:nvSpPr>
        <p:spPr>
          <a:xfrm>
            <a:off x="1226127" y="4073236"/>
            <a:ext cx="1340428" cy="426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2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038088" cy="4351338"/>
          </a:xfrm>
        </p:spPr>
        <p:txBody>
          <a:bodyPr>
            <a:noAutofit/>
          </a:bodyPr>
          <a:lstStyle/>
          <a:p>
            <a:pPr algn="just"/>
            <a:r>
              <a:rPr lang="en-GB" sz="2400" b="1" dirty="0">
                <a:solidFill>
                  <a:srgbClr val="FF0000"/>
                </a:solidFill>
              </a:rPr>
              <a:t>Packages</a:t>
            </a:r>
            <a:r>
              <a:rPr lang="en-GB" sz="2400" dirty="0"/>
              <a:t>: </a:t>
            </a:r>
            <a:r>
              <a:rPr lang="it-IT" sz="2400" dirty="0"/>
              <a:t>estensioni che contengono codice, dati e documentazione in un formato standardizzato che può essere installato e utilizzato dagli utenti di R per risolvere specifici problemi analitici.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La versione base di R include già molti pacchetti utili che consentono di eseguire attività elementari come calcoli semplici, esplorazione dei dati e caricamento di file di dati di testo.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Packages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088" y="1398905"/>
            <a:ext cx="4710684" cy="4346291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88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/>
              <a:t>A) Per </a:t>
            </a:r>
            <a:r>
              <a:rPr lang="it-IT" sz="2400" b="1" dirty="0">
                <a:solidFill>
                  <a:srgbClr val="FF0000"/>
                </a:solidFill>
              </a:rPr>
              <a:t>installare un pacchetto </a:t>
            </a:r>
            <a:r>
              <a:rPr lang="it-IT" sz="2400" dirty="0"/>
              <a:t>da CRAN (il repository ufficiale per i pacchetti R forniti dagli utenti) e quindi caricarlo, utilizzare i seguenti comandi:</a:t>
            </a:r>
          </a:p>
          <a:p>
            <a:pPr algn="just"/>
            <a:endParaRPr lang="it-IT" sz="2400" dirty="0"/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B) Un altro modo per installare i pacchetti è utilizzare la scheda Installa pacchetti: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Packages (2)</a:t>
            </a:r>
          </a:p>
        </p:txBody>
      </p:sp>
      <p:sp>
        <p:nvSpPr>
          <p:cNvPr id="5" name="Retângulo 4"/>
          <p:cNvSpPr/>
          <p:nvPr/>
        </p:nvSpPr>
        <p:spPr>
          <a:xfrm>
            <a:off x="2645664" y="2596261"/>
            <a:ext cx="6900672" cy="6955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install.packages</a:t>
            </a:r>
            <a:r>
              <a:rPr lang="en-GB" b="1" dirty="0"/>
              <a:t>(“name of the package”)</a:t>
            </a:r>
          </a:p>
          <a:p>
            <a:pPr algn="ctr"/>
            <a:r>
              <a:rPr lang="en-GB" b="1" dirty="0"/>
              <a:t>library(“name of the package”)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088" y="4001294"/>
            <a:ext cx="3315104" cy="241661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18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/>
              <a:t>Talvolta i pacchetti R vengono aggiornati per migliorarne o modificarne la funzionalità. Si consiglia di aggiornare occasionalmente i pacchetti installati sul computer.</a:t>
            </a:r>
          </a:p>
          <a:p>
            <a:pPr algn="just"/>
            <a:r>
              <a:rPr lang="it-IT" sz="2400" dirty="0"/>
              <a:t>Puoi aggiornare i pacchetti R installati in RStudio cliccando sul pulsante Aggiorna nella barra degli strumenti nel pannello Pacchetti.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Packages (3)</a:t>
            </a:r>
          </a:p>
        </p:txBody>
      </p:sp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607" y="3792705"/>
            <a:ext cx="3505697" cy="257268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94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dirty="0"/>
              <a:t>Il </a:t>
            </a:r>
            <a:r>
              <a:rPr lang="it-IT" b="1" dirty="0"/>
              <a:t>BiocManager</a:t>
            </a:r>
            <a:r>
              <a:rPr lang="it-IT" dirty="0"/>
              <a:t> è un pacchetto R progettato per facilitare l'installazione, l'aggiornamento e la gestione dei pacchetti </a:t>
            </a:r>
            <a:r>
              <a:rPr lang="it-IT" b="1" dirty="0"/>
              <a:t>Bioconductor</a:t>
            </a:r>
            <a:r>
              <a:rPr lang="it-IT" dirty="0"/>
              <a:t>,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una piattaforma open-source dedicata all'analisi di dati biologici come genomica e trascrittomica</a:t>
            </a:r>
            <a:r>
              <a:rPr lang="it-IT" dirty="0"/>
              <a:t>. </a:t>
            </a:r>
          </a:p>
          <a:p>
            <a:pPr algn="just"/>
            <a:r>
              <a:rPr lang="it-IT" dirty="0"/>
              <a:t>Offre strumenti per garantire compatibilità tra i pacchetti e la versione di R in uso, semplificando il lavoro dei ricercatori nel campo della bioinformatica. 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BiocManager</a:t>
            </a:r>
          </a:p>
        </p:txBody>
      </p:sp>
      <p:pic>
        <p:nvPicPr>
          <p:cNvPr id="2050" name="Picture 2" descr="Bioconductor -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66" y="425260"/>
            <a:ext cx="409575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22" y="5056786"/>
            <a:ext cx="6235356" cy="71003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20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52" y="3166863"/>
            <a:ext cx="5096586" cy="1124107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List of packages used in the training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t-IT" sz="2400" b="1" dirty="0">
                <a:solidFill>
                  <a:srgbClr val="FF0000"/>
                </a:solidFill>
              </a:rPr>
              <a:t>GEOquery</a:t>
            </a:r>
            <a:r>
              <a:rPr lang="it-IT" sz="2400" dirty="0"/>
              <a:t>: è uno strumento R progettato per interagire con il database Gene Expression Omnibus (GEO) e consente di scaricare, importare e gestire i dati di esperimenti di espressione genica.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403" y="535119"/>
            <a:ext cx="2101562" cy="96441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274065" y="4772982"/>
            <a:ext cx="1294038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getGEO</a:t>
            </a:r>
            <a:r>
              <a:rPr lang="en-GB" b="1" dirty="0"/>
              <a:t>()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274064" y="5551089"/>
            <a:ext cx="2159799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getGEOSuppFiles</a:t>
            </a:r>
            <a:r>
              <a:rPr lang="en-GB" b="1" dirty="0"/>
              <a:t>()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819468" y="4772251"/>
            <a:ext cx="1752857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getGSEMatrix</a:t>
            </a:r>
            <a:r>
              <a:rPr lang="en-GB" b="1" dirty="0"/>
              <a:t>()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701441" y="5551089"/>
            <a:ext cx="2543715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GEOquery::getGPL()</a:t>
            </a:r>
            <a:endParaRPr lang="en-GB" b="1" dirty="0"/>
          </a:p>
        </p:txBody>
      </p:sp>
      <p:sp>
        <p:nvSpPr>
          <p:cNvPr id="17" name="Retângulo 16"/>
          <p:cNvSpPr/>
          <p:nvPr/>
        </p:nvSpPr>
        <p:spPr>
          <a:xfrm>
            <a:off x="4824143" y="4772251"/>
            <a:ext cx="1421014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Meta()</a:t>
            </a:r>
            <a:endParaRPr lang="en-GB" b="1" dirty="0"/>
          </a:p>
        </p:txBody>
      </p:sp>
      <p:sp>
        <p:nvSpPr>
          <p:cNvPr id="18" name="Retângulo 17"/>
          <p:cNvSpPr/>
          <p:nvPr/>
        </p:nvSpPr>
        <p:spPr>
          <a:xfrm>
            <a:off x="6496975" y="4772251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GSMList()</a:t>
            </a:r>
            <a:endParaRPr lang="en-GB" b="1" dirty="0"/>
          </a:p>
        </p:txBody>
      </p:sp>
      <p:sp>
        <p:nvSpPr>
          <p:cNvPr id="19" name="Retângulo 18"/>
          <p:cNvSpPr/>
          <p:nvPr/>
        </p:nvSpPr>
        <p:spPr>
          <a:xfrm>
            <a:off x="6493731" y="5537494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GPLList()</a:t>
            </a:r>
            <a:endParaRPr lang="en-GB" b="1" dirty="0"/>
          </a:p>
        </p:txBody>
      </p:sp>
      <p:sp>
        <p:nvSpPr>
          <p:cNvPr id="21" name="Retângulo 20"/>
          <p:cNvSpPr/>
          <p:nvPr/>
        </p:nvSpPr>
        <p:spPr>
          <a:xfrm>
            <a:off x="8652166" y="1416214"/>
            <a:ext cx="3143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002060"/>
                </a:solidFill>
              </a:rPr>
              <a:t>https://www.ncbi.nlm.nih.gov/geo/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61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List of packages used in the training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t-IT" sz="2400" b="1" dirty="0" smtClean="0">
                <a:solidFill>
                  <a:srgbClr val="FF0000"/>
                </a:solidFill>
              </a:rPr>
              <a:t>limma</a:t>
            </a:r>
            <a:r>
              <a:rPr lang="it-IT" sz="2400" dirty="0"/>
              <a:t>: (Linear Models for Microarray </a:t>
            </a:r>
            <a:r>
              <a:rPr lang="it-IT" sz="2400" dirty="0" smtClean="0"/>
              <a:t>Data) è </a:t>
            </a:r>
            <a:r>
              <a:rPr lang="it-IT" sz="2400" dirty="0"/>
              <a:t>un pacchetto per l'analisi dei dati di espressione genica derivanti da tecnologie microarray o </a:t>
            </a:r>
            <a:r>
              <a:rPr lang="it-IT" sz="2400" dirty="0" smtClean="0"/>
              <a:t>RNA-seq.</a:t>
            </a:r>
            <a:endParaRPr lang="it-IT" sz="2400" dirty="0"/>
          </a:p>
        </p:txBody>
      </p:sp>
      <p:sp>
        <p:nvSpPr>
          <p:cNvPr id="10" name="Retângulo 9"/>
          <p:cNvSpPr/>
          <p:nvPr/>
        </p:nvSpPr>
        <p:spPr>
          <a:xfrm>
            <a:off x="1274064" y="4772982"/>
            <a:ext cx="2767999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normalizeBetweenArrays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13" name="Retângulo 12"/>
          <p:cNvSpPr/>
          <p:nvPr/>
        </p:nvSpPr>
        <p:spPr>
          <a:xfrm>
            <a:off x="1274064" y="5551089"/>
            <a:ext cx="2159799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topTable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16" name="Retângulo 15"/>
          <p:cNvSpPr/>
          <p:nvPr/>
        </p:nvSpPr>
        <p:spPr>
          <a:xfrm>
            <a:off x="3701441" y="5551089"/>
            <a:ext cx="2543715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plotMA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17" name="Retângulo 16"/>
          <p:cNvSpPr/>
          <p:nvPr/>
        </p:nvSpPr>
        <p:spPr>
          <a:xfrm>
            <a:off x="4824143" y="4772251"/>
            <a:ext cx="1421014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lmFit</a:t>
            </a:r>
            <a:r>
              <a:rPr lang="it-IT" b="1" dirty="0" smtClean="0"/>
              <a:t>()</a:t>
            </a:r>
            <a:endParaRPr lang="en-GB" b="1" dirty="0"/>
          </a:p>
        </p:txBody>
      </p:sp>
      <p:sp>
        <p:nvSpPr>
          <p:cNvPr id="18" name="Retângulo 17"/>
          <p:cNvSpPr/>
          <p:nvPr/>
        </p:nvSpPr>
        <p:spPr>
          <a:xfrm>
            <a:off x="6496975" y="4772251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eBayes</a:t>
            </a:r>
            <a:r>
              <a:rPr lang="it-IT" b="1" dirty="0" smtClean="0"/>
              <a:t>()</a:t>
            </a:r>
            <a:endParaRPr lang="en-GB" b="1" dirty="0"/>
          </a:p>
        </p:txBody>
      </p:sp>
      <p:sp>
        <p:nvSpPr>
          <p:cNvPr id="19" name="Retângulo 18"/>
          <p:cNvSpPr/>
          <p:nvPr/>
        </p:nvSpPr>
        <p:spPr>
          <a:xfrm>
            <a:off x="6493731" y="5537494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vennDiagram</a:t>
            </a:r>
            <a:r>
              <a:rPr lang="it-IT" b="1" dirty="0" smtClean="0"/>
              <a:t>()</a:t>
            </a:r>
            <a:endParaRPr lang="en-GB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775" y="2675731"/>
            <a:ext cx="2215934" cy="259593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98" y="2979340"/>
            <a:ext cx="5458587" cy="1390844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45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C00000"/>
                </a:solidFill>
              </a:rPr>
              <a:t>L’analisi del trascrittoma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7100455" cy="4351338"/>
          </a:xfrm>
        </p:spPr>
        <p:txBody>
          <a:bodyPr>
            <a:normAutofit/>
          </a:bodyPr>
          <a:lstStyle/>
          <a:p>
            <a:pPr algn="just"/>
            <a:r>
              <a:rPr lang="it-IT" sz="2400" dirty="0"/>
              <a:t>La conoscenza del genoma di un organismo multicellulare è molto importante per comprendere il suo potenziale funzionale… </a:t>
            </a:r>
            <a:endParaRPr lang="it-IT" sz="2400" dirty="0" smtClean="0"/>
          </a:p>
          <a:p>
            <a:pPr algn="just"/>
            <a:r>
              <a:rPr lang="it-IT" sz="2400" dirty="0" smtClean="0"/>
              <a:t>Per comprendere come funzionano le diverse tipologie di cellule, organi o tessuti, o come avviene il differenziamento cellulare, è necessario conoscere quale porzione di informazione genetica viene utilizzata, ovvero quali geni vengono espressi.</a:t>
            </a:r>
          </a:p>
          <a:p>
            <a:pPr algn="just"/>
            <a:r>
              <a:rPr lang="it-IT" sz="2400" dirty="0" smtClean="0"/>
              <a:t>Assumiamo che il livello di mRNA trascritti da un dato gene sia un buon indicatore del livello di espressione delle proteine corrispodenti.</a:t>
            </a:r>
            <a:endParaRPr lang="it-IT" sz="2400" dirty="0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2050" name="Picture 2" descr="Transcriptomics for Conservation – WildlifeSNP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28" y="2153775"/>
            <a:ext cx="3626427" cy="30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084128" y="586383"/>
            <a:ext cx="36264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"Mentre la genomica analizza le sequenze di DNA, la trascrittomica si concentra sull'attività dei geni, rivelando quali vengono 'accesi' e 'spenti' e in quale quantità."</a:t>
            </a:r>
          </a:p>
        </p:txBody>
      </p:sp>
    </p:spTree>
    <p:extLst>
      <p:ext uri="{BB962C8B-B14F-4D97-AF65-F5344CB8AC3E}">
        <p14:creationId xmlns:p14="http://schemas.microsoft.com/office/powerpoint/2010/main" val="33626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IOROXO O papel da pesquisa científica na luta contra as Doenças  Inflamatórias Intestina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465" y="1661502"/>
            <a:ext cx="3260352" cy="185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16" y="1771460"/>
            <a:ext cx="3425336" cy="1844412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102477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Perché la trascrittomica è importante?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617" y="4328525"/>
            <a:ext cx="3425336" cy="170612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010465" y="1292170"/>
            <a:ext cx="3260352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Ricerca sulle malattie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916616" y="1421497"/>
            <a:ext cx="342533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Scoperta di biomarcatori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003902" y="3589520"/>
            <a:ext cx="3266915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Sviluppo di terapie personalizzate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916617" y="3771515"/>
            <a:ext cx="3425336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bg1"/>
                </a:solidFill>
              </a:rPr>
              <a:t>Comprendere l’impatto ambientale sull’espressione genica.</a:t>
            </a:r>
          </a:p>
        </p:txBody>
      </p:sp>
      <p:pic>
        <p:nvPicPr>
          <p:cNvPr id="3080" name="Picture 8" descr="5 Benefits of Precision Medic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23" y="4235851"/>
            <a:ext cx="2997134" cy="233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3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6014" b="4357"/>
          <a:stretch/>
        </p:blipFill>
        <p:spPr>
          <a:xfrm>
            <a:off x="3325509" y="277131"/>
            <a:ext cx="1886557" cy="1535854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4541093" y="486138"/>
            <a:ext cx="6585994" cy="6024622"/>
            <a:chOff x="1808091" y="1404300"/>
            <a:chExt cx="4645077" cy="4392352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09A137A-7C35-E8DA-A18E-69736C93B7BF}"/>
                </a:ext>
              </a:extLst>
            </p:cNvPr>
            <p:cNvSpPr/>
            <p:nvPr/>
          </p:nvSpPr>
          <p:spPr>
            <a:xfrm>
              <a:off x="1808091" y="1404300"/>
              <a:ext cx="3252247" cy="3101418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AE9EA3B1-C5F7-B66A-02EC-A1D350E31BC0}"/>
                </a:ext>
              </a:extLst>
            </p:cNvPr>
            <p:cNvSpPr/>
            <p:nvPr/>
          </p:nvSpPr>
          <p:spPr>
            <a:xfrm>
              <a:off x="3200921" y="1404300"/>
              <a:ext cx="3252247" cy="3101418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73AEA97D-05D0-D384-F383-98BED2A23125}"/>
                </a:ext>
              </a:extLst>
            </p:cNvPr>
            <p:cNvSpPr/>
            <p:nvPr/>
          </p:nvSpPr>
          <p:spPr>
            <a:xfrm>
              <a:off x="2483724" y="2695234"/>
              <a:ext cx="3252247" cy="3101418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3226620" y="4734822"/>
              <a:ext cx="1766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 smtClean="0"/>
                <a:t>Computer</a:t>
              </a:r>
            </a:p>
            <a:p>
              <a:pPr algn="ctr"/>
              <a:r>
                <a:rPr lang="it-IT" sz="2400" b="1" dirty="0" smtClean="0"/>
                <a:t>Science</a:t>
              </a:r>
              <a:endParaRPr lang="it-IT" sz="2400" b="1" dirty="0"/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1831139" y="2464401"/>
              <a:ext cx="1432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 smtClean="0"/>
                <a:t>Biology</a:t>
              </a:r>
              <a:endParaRPr lang="it-IT" sz="2400" b="1" dirty="0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017682" y="2471327"/>
              <a:ext cx="1432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 smtClean="0"/>
                <a:t>Statistics</a:t>
              </a:r>
              <a:endParaRPr lang="it-IT" sz="2400" b="1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4506244" y="3695191"/>
              <a:ext cx="143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/>
                <a:t>Data </a:t>
              </a:r>
            </a:p>
            <a:p>
              <a:pPr algn="ctr"/>
              <a:r>
                <a:rPr lang="it-IT" b="1" dirty="0" smtClean="0"/>
                <a:t>Science</a:t>
              </a:r>
              <a:endParaRPr lang="it-IT" b="1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373595" y="3698411"/>
              <a:ext cx="1432125" cy="555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/>
                <a:t>Comput. </a:t>
              </a:r>
            </a:p>
            <a:p>
              <a:pPr algn="ctr"/>
              <a:r>
                <a:rPr lang="it-IT" b="1" dirty="0" smtClean="0"/>
                <a:t>biology</a:t>
              </a:r>
              <a:endParaRPr lang="it-IT" b="1" dirty="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3431786" y="2208572"/>
              <a:ext cx="1432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/>
                <a:t>Biostatistics</a:t>
              </a:r>
              <a:endParaRPr lang="it-IT" b="1" dirty="0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3126718" y="3163825"/>
              <a:ext cx="2027058" cy="4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Bioinformatics</a:t>
              </a:r>
              <a:endParaRPr lang="it-IT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Retângulo 2"/>
          <p:cNvSpPr/>
          <p:nvPr/>
        </p:nvSpPr>
        <p:spPr>
          <a:xfrm>
            <a:off x="445761" y="4659896"/>
            <a:ext cx="4766305" cy="120032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Obiettivo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 questa lezione approfondiremo i principi della trascrittomica e della statistica, concentrandoci in particolare sull'analisi dei dati di microarray utilizzando R.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188258" y="6009480"/>
            <a:ext cx="3564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https://github.com/estevaobarcelos</a:t>
            </a:r>
          </a:p>
        </p:txBody>
      </p:sp>
    </p:spTree>
    <p:extLst>
      <p:ext uri="{BB962C8B-B14F-4D97-AF65-F5344CB8AC3E}">
        <p14:creationId xmlns:p14="http://schemas.microsoft.com/office/powerpoint/2010/main" val="20163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 smtClean="0">
                <a:solidFill>
                  <a:srgbClr val="C00000"/>
                </a:solidFill>
              </a:rPr>
              <a:t>Microarray</a:t>
            </a:r>
            <a:endParaRPr lang="it-IT" b="1" u="sng" dirty="0">
              <a:solidFill>
                <a:srgbClr val="C0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076" name="Picture 4" descr="Microarray di DNA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2" y="1455737"/>
            <a:ext cx="795337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9254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u="sng" dirty="0" smtClean="0">
                <a:solidFill>
                  <a:srgbClr val="C00000"/>
                </a:solidFill>
              </a:rPr>
              <a:t>Analisi di una libreria di cDNA attraverso microarray</a:t>
            </a:r>
            <a:endParaRPr lang="it-IT" sz="4000" b="1" u="sng" dirty="0">
              <a:solidFill>
                <a:srgbClr val="C0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t-IT" b="1" i="1" dirty="0" smtClean="0"/>
              <a:t>Microarray</a:t>
            </a:r>
            <a:r>
              <a:rPr lang="it-IT" dirty="0" smtClean="0"/>
              <a:t>: </a:t>
            </a:r>
            <a:r>
              <a:rPr lang="it-IT" dirty="0"/>
              <a:t>superficie (una </a:t>
            </a:r>
            <a:r>
              <a:rPr lang="it-IT" dirty="0" smtClean="0"/>
              <a:t>piastra/chip) </a:t>
            </a:r>
            <a:r>
              <a:rPr lang="it-IT" dirty="0"/>
              <a:t>che contiene migliaia di sonde di DNA immobilizzate in posizioni ben definite</a:t>
            </a:r>
            <a:r>
              <a:rPr lang="it-IT" dirty="0" smtClean="0"/>
              <a:t>.</a:t>
            </a:r>
          </a:p>
          <a:p>
            <a:pPr lvl="1" algn="just"/>
            <a:r>
              <a:rPr lang="it-IT" dirty="0"/>
              <a:t>Ogni </a:t>
            </a:r>
            <a:r>
              <a:rPr lang="it-IT" b="1" dirty="0"/>
              <a:t>sonda</a:t>
            </a:r>
            <a:r>
              <a:rPr lang="it-IT" dirty="0"/>
              <a:t> corrisponde a un </a:t>
            </a:r>
            <a:r>
              <a:rPr lang="it-IT" b="1" dirty="0"/>
              <a:t>gene specifico</a:t>
            </a:r>
            <a:r>
              <a:rPr lang="it-IT" dirty="0" smtClean="0"/>
              <a:t>.</a:t>
            </a:r>
          </a:p>
          <a:p>
            <a:pPr lvl="1" algn="just"/>
            <a:endParaRPr lang="it-IT" dirty="0"/>
          </a:p>
          <a:p>
            <a:pPr algn="just"/>
            <a:r>
              <a:rPr lang="it-IT" b="1" i="1" dirty="0" smtClean="0"/>
              <a:t>Campione</a:t>
            </a:r>
            <a:r>
              <a:rPr lang="it-IT" dirty="0" smtClean="0"/>
              <a:t>: estrazione di RNA cellulare, conversione a cDNA con marcatura con fluorescenza di tutti i cDNA (diversa fluorescenza pr i diversi campioni di Ibridazione ed esame microarray.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139909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145" y="1055709"/>
            <a:ext cx="7300594" cy="493997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28264" y="1825625"/>
            <a:ext cx="4444678" cy="4351338"/>
          </a:xfrm>
        </p:spPr>
        <p:txBody>
          <a:bodyPr>
            <a:normAutofit/>
          </a:bodyPr>
          <a:lstStyle/>
          <a:p>
            <a:pPr algn="just"/>
            <a:r>
              <a:rPr lang="it-IT" b="1" i="1" dirty="0" smtClean="0"/>
              <a:t>Chip a DNA</a:t>
            </a:r>
          </a:p>
          <a:p>
            <a:pPr lvl="1" algn="just"/>
            <a:r>
              <a:rPr lang="it-IT" dirty="0" smtClean="0"/>
              <a:t>Microarray ad alta densità con oligo sintetizzati in superficie (1 milione/cm2),</a:t>
            </a:r>
          </a:p>
          <a:p>
            <a:pPr lvl="1" algn="just"/>
            <a:r>
              <a:rPr lang="it-IT" dirty="0"/>
              <a:t>Uno o più oligo corrispondono a un DNA espresso (gene).</a:t>
            </a:r>
            <a:endParaRPr lang="it-IT" dirty="0" smtClean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16287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eps Involved in cDNA based Microar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65" y="365125"/>
            <a:ext cx="9210582" cy="614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6137" y="3148314"/>
            <a:ext cx="106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mRNA</a:t>
            </a:r>
            <a:endParaRPr lang="it-IT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88062" y="4006768"/>
            <a:ext cx="106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cDNA</a:t>
            </a:r>
            <a:endParaRPr lang="it-IT" b="1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25689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obslink.com/SAS/democd1/d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06" y="1437430"/>
            <a:ext cx="5310851" cy="398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6148" name="Picture 4" descr="Analisi dei dati di espressione genica ottenuti mediante microarray - ppt  video online scaric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8" y="1327139"/>
            <a:ext cx="5604961" cy="42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213763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1185549"/>
            <a:ext cx="9840698" cy="448690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  <p:sp>
        <p:nvSpPr>
          <p:cNvPr id="2" name="Retângulo 1"/>
          <p:cNvSpPr/>
          <p:nvPr/>
        </p:nvSpPr>
        <p:spPr>
          <a:xfrm>
            <a:off x="634250" y="5790107"/>
            <a:ext cx="5728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https://www.youtube.com/watch?v=wZN070rl7VA&amp;t=139s</a:t>
            </a:r>
          </a:p>
        </p:txBody>
      </p:sp>
    </p:spTree>
    <p:extLst>
      <p:ext uri="{BB962C8B-B14F-4D97-AF65-F5344CB8AC3E}">
        <p14:creationId xmlns:p14="http://schemas.microsoft.com/office/powerpoint/2010/main" val="7991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lassical stimulators induce DC activation.Classical stimulators (e.g. LPA and LPS) influence DC function. ATX (autotaxin), LPC (lyso -phosphatidylcholine), LPA (lysophosphatidic acid)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28" y="1194290"/>
            <a:ext cx="6178048" cy="52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 smtClean="0">
                <a:solidFill>
                  <a:srgbClr val="C00000"/>
                </a:solidFill>
              </a:rPr>
              <a:t>Questione Biologica</a:t>
            </a:r>
            <a:endParaRPr lang="it-IT" sz="4000" b="1" u="sng" dirty="0">
              <a:solidFill>
                <a:srgbClr val="C00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461812" y="5892711"/>
            <a:ext cx="473018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100" dirty="0">
                <a:solidFill>
                  <a:srgbClr val="1B1B1B"/>
                </a:solidFill>
              </a:rPr>
              <a:t>Lee JH, Choi SY, Jung NC, Song JY, Seo HG, Lee HS, Lim DS. The Effect of the Tumor Microenvironment and Tumor-Derived Metabolites on Dendritic Cell Function. J Cancer. 2020 Jan 1;11(4):769-775.</a:t>
            </a:r>
            <a:endParaRPr lang="it-IT" sz="1100" dirty="0"/>
          </a:p>
        </p:txBody>
      </p:sp>
      <p:sp>
        <p:nvSpPr>
          <p:cNvPr id="10" name="Retângulo 9"/>
          <p:cNvSpPr/>
          <p:nvPr/>
        </p:nvSpPr>
        <p:spPr>
          <a:xfrm>
            <a:off x="6420092" y="547959"/>
            <a:ext cx="5606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Classical stimulators induce DC activation</a:t>
            </a:r>
            <a:r>
              <a:rPr lang="en-GB" b="1" dirty="0" smtClean="0"/>
              <a:t>. Classical </a:t>
            </a:r>
            <a:r>
              <a:rPr lang="en-GB" b="1" dirty="0"/>
              <a:t>stimulators (e.g. LPA and LPS) influence DC function.</a:t>
            </a:r>
            <a:endParaRPr lang="it-IT" b="1" dirty="0"/>
          </a:p>
        </p:txBody>
      </p:sp>
      <p:sp>
        <p:nvSpPr>
          <p:cNvPr id="12" name="Retângulo 11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9223094" y="4694214"/>
            <a:ext cx="204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LPS: </a:t>
            </a:r>
            <a:r>
              <a:rPr lang="en-GB" b="1" dirty="0" err="1" smtClean="0"/>
              <a:t>Agonista</a:t>
            </a:r>
            <a:r>
              <a:rPr lang="en-GB" b="1" dirty="0" smtClean="0"/>
              <a:t> TLR4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072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793" y="590550"/>
            <a:ext cx="8096250" cy="56769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389429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34" y="1515512"/>
            <a:ext cx="6691498" cy="4781379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 smtClean="0">
                <a:solidFill>
                  <a:srgbClr val="C00000"/>
                </a:solidFill>
              </a:rPr>
              <a:t>Pipeline Microarray Analysis</a:t>
            </a:r>
            <a:endParaRPr lang="it-IT" sz="4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u="sng" dirty="0">
                <a:solidFill>
                  <a:srgbClr val="002060"/>
                </a:solidFill>
              </a:rPr>
              <a:t># </a:t>
            </a:r>
            <a:r>
              <a:rPr lang="en-GB" sz="4000" b="1" u="sng" dirty="0">
                <a:solidFill>
                  <a:srgbClr val="002060"/>
                </a:solidFill>
              </a:rPr>
              <a:t>Part</a:t>
            </a:r>
            <a:r>
              <a:rPr lang="en-GB" b="1" u="sng" dirty="0">
                <a:solidFill>
                  <a:srgbClr val="002060"/>
                </a:solidFill>
              </a:rPr>
              <a:t> 1. Load required libraries</a:t>
            </a:r>
            <a:endParaRPr lang="it-IT" b="1" u="sng" dirty="0">
              <a:solidFill>
                <a:srgbClr val="00206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21" y="1461096"/>
            <a:ext cx="8775557" cy="484710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00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Innanzitutto...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INTRODUCTION TO R AND RSTUDIO</a:t>
            </a:r>
          </a:p>
          <a:p>
            <a:pPr lvl="1" algn="just">
              <a:lnSpc>
                <a:spcPct val="100000"/>
              </a:lnSpc>
            </a:pPr>
            <a:r>
              <a:rPr lang="it-IT" b="1" dirty="0"/>
              <a:t>R</a:t>
            </a:r>
            <a:r>
              <a:rPr lang="it-IT" dirty="0"/>
              <a:t> è un linguaggio di programmazione specifico per la statistica e la grafica computazionali. È uno dei linguaggi più ampiamente utilizzati da statistici, analisti di dati e ricercatori per gestire, manipolare, analizzare e visualizzare.</a:t>
            </a:r>
          </a:p>
          <a:p>
            <a:pPr lvl="1" algn="just">
              <a:lnSpc>
                <a:spcPct val="100000"/>
              </a:lnSpc>
            </a:pPr>
            <a:endParaRPr lang="it-IT" dirty="0"/>
          </a:p>
          <a:p>
            <a:pPr lvl="1" algn="just">
              <a:lnSpc>
                <a:spcPct val="100000"/>
              </a:lnSpc>
            </a:pPr>
            <a:r>
              <a:rPr lang="it-IT" b="1" dirty="0"/>
              <a:t>Rstudio</a:t>
            </a:r>
            <a:r>
              <a:rPr lang="it-IT" dirty="0"/>
              <a:t> è un ambiente di sviluppo integrato per R che consente agli utenti di interagire più facilmente con R integrando diversi aspetti della scripting.</a:t>
            </a:r>
          </a:p>
          <a:p>
            <a:pPr lvl="1" algn="just">
              <a:lnSpc>
                <a:spcPct val="100000"/>
              </a:lnSpc>
            </a:pPr>
            <a:endParaRPr lang="it-IT" dirty="0"/>
          </a:p>
          <a:p>
            <a:pPr lvl="1" algn="just">
              <a:lnSpc>
                <a:spcPct val="100000"/>
              </a:lnSpc>
            </a:pPr>
            <a:endParaRPr lang="it-IT" dirty="0"/>
          </a:p>
          <a:p>
            <a:pPr lvl="1" algn="just">
              <a:lnSpc>
                <a:spcPct val="100000"/>
              </a:lnSpc>
            </a:pPr>
            <a:endParaRPr lang="en-GB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GB" b="1" dirty="0">
                <a:solidFill>
                  <a:schemeClr val="accent5"/>
                </a:solidFill>
              </a:rPr>
              <a:t>In order to use </a:t>
            </a:r>
            <a:r>
              <a:rPr lang="en-GB" b="1" dirty="0" err="1">
                <a:solidFill>
                  <a:schemeClr val="accent5"/>
                </a:solidFill>
              </a:rPr>
              <a:t>RStudio</a:t>
            </a:r>
            <a:r>
              <a:rPr lang="en-GB" b="1" dirty="0">
                <a:solidFill>
                  <a:schemeClr val="accent5"/>
                </a:solidFill>
              </a:rPr>
              <a:t>, R needs to be installed first.</a:t>
            </a:r>
          </a:p>
          <a:p>
            <a:pPr lvl="1" algn="just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80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it-IT" b="1" dirty="0" smtClean="0"/>
              <a:t> </a:t>
            </a:r>
            <a:r>
              <a:rPr lang="it-IT" b="1" dirty="0"/>
              <a:t>require("Nome del </a:t>
            </a:r>
            <a:r>
              <a:rPr lang="it-IT" b="1" dirty="0" smtClean="0"/>
              <a:t>pacchetto")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it-IT" b="1" dirty="0"/>
          </a:p>
          <a:p>
            <a:pPr algn="just">
              <a:buFont typeface="Wingdings" panose="05000000000000000000" pitchFamily="2" charset="2"/>
              <a:buChar char="Ø"/>
            </a:pPr>
            <a:endParaRPr lang="it-IT" b="1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it-IT" dirty="0" smtClean="0"/>
              <a:t> Per i pacchetti non disponibili su CRAN, caricare da altre fonti come </a:t>
            </a:r>
            <a:r>
              <a:rPr lang="it-IT" b="1" i="1" dirty="0" smtClean="0"/>
              <a:t>GitHub</a:t>
            </a:r>
            <a:r>
              <a:rPr lang="it-IT" dirty="0" smtClean="0"/>
              <a:t>. Utilizza devtools o remotes per installare e caricare:</a:t>
            </a:r>
            <a:endParaRPr lang="it-IT" dirty="0"/>
          </a:p>
          <a:p>
            <a:pPr algn="just">
              <a:buFont typeface="Wingdings" panose="05000000000000000000" pitchFamily="2" charset="2"/>
              <a:buChar char="Ø"/>
            </a:pPr>
            <a:endParaRPr lang="it-IT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55" y="2401005"/>
            <a:ext cx="6260441" cy="817213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Altri modi per aprire le biblioteche</a:t>
            </a:r>
          </a:p>
        </p:txBody>
      </p:sp>
      <p:sp>
        <p:nvSpPr>
          <p:cNvPr id="9" name="Retângulo 8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t="7386"/>
          <a:stretch/>
        </p:blipFill>
        <p:spPr>
          <a:xfrm>
            <a:off x="2664355" y="4610812"/>
            <a:ext cx="7359321" cy="85707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t="18458"/>
          <a:stretch/>
        </p:blipFill>
        <p:spPr>
          <a:xfrm>
            <a:off x="2664356" y="5729468"/>
            <a:ext cx="5979060" cy="519609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90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75" y="1538566"/>
            <a:ext cx="7711763" cy="5003054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# Part 2. Import and explore data from GEO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048011" y="2639291"/>
            <a:ext cx="1617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GEO accession: GSE203450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688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# Part 2. Import and explore data from GEO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08" y="1424816"/>
            <a:ext cx="7789980" cy="39680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86" y="5453996"/>
            <a:ext cx="5681447" cy="97778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86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89" y="592085"/>
            <a:ext cx="5601482" cy="305795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89" y="3772066"/>
            <a:ext cx="9459645" cy="19528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t="11676" b="15423"/>
          <a:stretch/>
        </p:blipFill>
        <p:spPr>
          <a:xfrm>
            <a:off x="1269689" y="5926237"/>
            <a:ext cx="5992061" cy="3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437732"/>
            <a:ext cx="10164594" cy="598253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27364" y="1828800"/>
            <a:ext cx="10307781" cy="104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3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694943"/>
            <a:ext cx="10440857" cy="5468113"/>
          </a:xfrm>
          <a:prstGeom prst="rect">
            <a:avLst/>
          </a:prstGeom>
        </p:spPr>
      </p:pic>
      <p:sp>
        <p:nvSpPr>
          <p:cNvPr id="2" name="Seta para Baixo 1"/>
          <p:cNvSpPr/>
          <p:nvPr/>
        </p:nvSpPr>
        <p:spPr>
          <a:xfrm rot="18371457">
            <a:off x="212286" y="518297"/>
            <a:ext cx="519546" cy="78970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10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40" y="1337970"/>
            <a:ext cx="10536120" cy="418205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273636" y="1413164"/>
            <a:ext cx="4090424" cy="434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4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# Part 3. Group membership for all samples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37" y="2523283"/>
            <a:ext cx="8933736" cy="205317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7890165" y="5173536"/>
            <a:ext cx="3228109" cy="646331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è la condizione che voglio studiare e 1 è il mio controllo</a:t>
            </a:r>
          </a:p>
        </p:txBody>
      </p:sp>
    </p:spTree>
    <p:extLst>
      <p:ext uri="{BB962C8B-B14F-4D97-AF65-F5344CB8AC3E}">
        <p14:creationId xmlns:p14="http://schemas.microsoft.com/office/powerpoint/2010/main" val="72654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</a:t>
            </a:r>
            <a:r>
              <a:rPr lang="en-GB" sz="4000" b="1" u="sng" dirty="0" smtClean="0">
                <a:solidFill>
                  <a:srgbClr val="002060"/>
                </a:solidFill>
              </a:rPr>
              <a:t>4. </a:t>
            </a:r>
            <a:r>
              <a:rPr lang="en-GB" sz="4000" b="1" u="sng" dirty="0">
                <a:solidFill>
                  <a:srgbClr val="002060"/>
                </a:solidFill>
              </a:rPr>
              <a:t>Filter out excluded samples and </a:t>
            </a:r>
            <a:r>
              <a:rPr lang="en-GB" sz="4000" b="1" u="sng" dirty="0" smtClean="0">
                <a:solidFill>
                  <a:srgbClr val="002060"/>
                </a:solidFill>
              </a:rPr>
              <a:t>create </a:t>
            </a:r>
            <a:r>
              <a:rPr lang="en-GB" sz="4000" b="1" u="sng" dirty="0">
                <a:solidFill>
                  <a:srgbClr val="002060"/>
                </a:solidFill>
              </a:rPr>
              <a:t>the </a:t>
            </a:r>
            <a:r>
              <a:rPr lang="en-GB" sz="4000" b="1" u="sng" dirty="0" smtClean="0">
                <a:solidFill>
                  <a:srgbClr val="002060"/>
                </a:solidFill>
              </a:rPr>
              <a:t>Expression </a:t>
            </a:r>
            <a:r>
              <a:rPr lang="en-GB" sz="4000" b="1" u="sng" dirty="0">
                <a:solidFill>
                  <a:srgbClr val="002060"/>
                </a:solidFill>
              </a:rPr>
              <a:t>matrix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59" y="2313802"/>
            <a:ext cx="8776098" cy="31031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4" name="Seta para a Direita 3"/>
          <p:cNvSpPr/>
          <p:nvPr/>
        </p:nvSpPr>
        <p:spPr>
          <a:xfrm rot="10800000">
            <a:off x="4644737" y="4384963"/>
            <a:ext cx="1059873" cy="394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ângulo 4"/>
          <p:cNvSpPr/>
          <p:nvPr/>
        </p:nvSpPr>
        <p:spPr>
          <a:xfrm>
            <a:off x="5704610" y="4425484"/>
            <a:ext cx="5243945" cy="120032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sostituisce valori uguali o inferiori a 0 con "NaN" (Not a Number), perché valori negativi o pari a zero non hanno alcun significato biologico in termini di espressione genica e possono falsare l'analisi.</a:t>
            </a:r>
          </a:p>
        </p:txBody>
      </p:sp>
    </p:spTree>
    <p:extLst>
      <p:ext uri="{BB962C8B-B14F-4D97-AF65-F5344CB8AC3E}">
        <p14:creationId xmlns:p14="http://schemas.microsoft.com/office/powerpoint/2010/main" val="283980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/>
              <a:t>L'expression matrix (matrice di espressione) è una rappresentazione fondamentale dei dati di espressione </a:t>
            </a:r>
            <a:r>
              <a:rPr lang="it-IT" sz="2400" dirty="0" smtClean="0"/>
              <a:t>genica. </a:t>
            </a:r>
          </a:p>
          <a:p>
            <a:pPr algn="just"/>
            <a:r>
              <a:rPr lang="it-IT" sz="2400" dirty="0" smtClean="0"/>
              <a:t>Si </a:t>
            </a:r>
            <a:r>
              <a:rPr lang="it-IT" sz="2400" dirty="0"/>
              <a:t>tratta di una matrice in cui le </a:t>
            </a:r>
            <a:r>
              <a:rPr lang="it-IT" sz="2400" b="1" dirty="0">
                <a:solidFill>
                  <a:srgbClr val="C00000"/>
                </a:solidFill>
              </a:rPr>
              <a:t>righe</a:t>
            </a:r>
            <a:r>
              <a:rPr lang="it-IT" sz="2400" dirty="0"/>
              <a:t> rappresentano </a:t>
            </a:r>
            <a:r>
              <a:rPr lang="it-IT" sz="2400" b="1" dirty="0"/>
              <a:t>geni o trascritti </a:t>
            </a:r>
            <a:r>
              <a:rPr lang="it-IT" sz="2400" dirty="0"/>
              <a:t>e le </a:t>
            </a:r>
            <a:r>
              <a:rPr lang="it-IT" sz="2400" b="1" dirty="0">
                <a:solidFill>
                  <a:srgbClr val="C00000"/>
                </a:solidFill>
              </a:rPr>
              <a:t>colonne</a:t>
            </a:r>
            <a:r>
              <a:rPr lang="it-IT" sz="2400" dirty="0"/>
              <a:t> rappresentano </a:t>
            </a:r>
            <a:r>
              <a:rPr lang="it-IT" sz="2400" b="1" dirty="0"/>
              <a:t>campioni o condizioni </a:t>
            </a:r>
            <a:r>
              <a:rPr lang="it-IT" sz="2400" dirty="0"/>
              <a:t>sperimentali.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Matrice</a:t>
            </a:r>
            <a:r>
              <a:rPr lang="en-GB" sz="4000" b="1" u="sng" dirty="0" smtClean="0">
                <a:solidFill>
                  <a:srgbClr val="002060"/>
                </a:solidFill>
              </a:rPr>
              <a:t> di </a:t>
            </a:r>
            <a:r>
              <a:rPr lang="en-GB" sz="4000" b="1" u="sng" dirty="0" err="1">
                <a:solidFill>
                  <a:srgbClr val="002060"/>
                </a:solidFill>
              </a:rPr>
              <a:t>E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spressione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pic>
        <p:nvPicPr>
          <p:cNvPr id="1030" name="Picture 6" descr="Generation of count matrix | Introduction to Single-cell RNA-seq - ARCHIV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626" y="3700415"/>
            <a:ext cx="3740775" cy="26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8627919" y="5253633"/>
            <a:ext cx="3228109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Questa matrice 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contiene i valori di espressione per ciascun gene o sonda sul microarray.</a:t>
            </a:r>
          </a:p>
        </p:txBody>
      </p:sp>
      <p:sp>
        <p:nvSpPr>
          <p:cNvPr id="8" name="Chave Esquerda 7"/>
          <p:cNvSpPr/>
          <p:nvPr/>
        </p:nvSpPr>
        <p:spPr>
          <a:xfrm>
            <a:off x="2545775" y="4187536"/>
            <a:ext cx="394855" cy="198942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ixaDeTexto 8"/>
          <p:cNvSpPr txBox="1"/>
          <p:nvPr/>
        </p:nvSpPr>
        <p:spPr>
          <a:xfrm>
            <a:off x="1316184" y="4982646"/>
            <a:ext cx="122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trascritti</a:t>
            </a:r>
            <a:endParaRPr lang="it-IT" dirty="0"/>
          </a:p>
        </p:txBody>
      </p:sp>
      <p:sp>
        <p:nvSpPr>
          <p:cNvPr id="11" name="Chave Esquerda 10"/>
          <p:cNvSpPr/>
          <p:nvPr/>
        </p:nvSpPr>
        <p:spPr>
          <a:xfrm rot="5400000">
            <a:off x="5137473" y="2645052"/>
            <a:ext cx="243465" cy="1992241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ixaDeTexto 11"/>
          <p:cNvSpPr txBox="1"/>
          <p:nvPr/>
        </p:nvSpPr>
        <p:spPr>
          <a:xfrm>
            <a:off x="6244935" y="3393573"/>
            <a:ext cx="122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campioni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17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 and Rstudio Installation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29542"/>
            <a:ext cx="10515600" cy="4921134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1:</a:t>
            </a:r>
          </a:p>
          <a:p>
            <a:pPr lvl="1" algn="just">
              <a:lnSpc>
                <a:spcPct val="100000"/>
              </a:lnSpc>
            </a:pPr>
            <a:r>
              <a:rPr lang="en-GB" dirty="0" err="1"/>
              <a:t>Vai</a:t>
            </a:r>
            <a:r>
              <a:rPr lang="en-GB" dirty="0"/>
              <a:t> al </a:t>
            </a:r>
            <a:r>
              <a:rPr lang="en-GB" dirty="0" err="1" smtClean="0"/>
              <a:t>sito</a:t>
            </a:r>
            <a:r>
              <a:rPr lang="en-GB" dirty="0" smtClean="0"/>
              <a:t> Comprehensive </a:t>
            </a:r>
            <a:r>
              <a:rPr lang="en-GB" dirty="0"/>
              <a:t>R Archive Network (CRAN) e </a:t>
            </a:r>
            <a:r>
              <a:rPr lang="en-GB" dirty="0" err="1"/>
              <a:t>clicca</a:t>
            </a:r>
            <a:r>
              <a:rPr lang="en-GB" dirty="0"/>
              <a:t> </a:t>
            </a:r>
            <a:r>
              <a:rPr lang="en-GB" dirty="0" err="1" smtClean="0"/>
              <a:t>su</a:t>
            </a:r>
            <a:r>
              <a:rPr lang="en-GB" dirty="0" smtClean="0"/>
              <a:t> “</a:t>
            </a:r>
            <a:r>
              <a:rPr lang="en-GB" dirty="0"/>
              <a:t>Download R for Windows” ( or “Download R for </a:t>
            </a:r>
            <a:r>
              <a:rPr lang="en-GB" dirty="0" err="1"/>
              <a:t>MacOS</a:t>
            </a:r>
            <a:r>
              <a:rPr lang="en-GB" dirty="0"/>
              <a:t>”). </a:t>
            </a:r>
            <a:r>
              <a:rPr lang="en-GB" b="1" dirty="0">
                <a:solidFill>
                  <a:srgbClr val="002060"/>
                </a:solidFill>
              </a:rPr>
              <a:t>https://cran.r-project.org</a:t>
            </a:r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2:</a:t>
            </a:r>
          </a:p>
          <a:p>
            <a:pPr lvl="1" algn="just">
              <a:lnSpc>
                <a:spcPct val="100000"/>
              </a:lnSpc>
            </a:pPr>
            <a:r>
              <a:rPr lang="en-GB" dirty="0" err="1"/>
              <a:t>C</a:t>
            </a:r>
            <a:r>
              <a:rPr lang="en-GB" dirty="0" err="1" smtClean="0"/>
              <a:t>licca</a:t>
            </a:r>
            <a:r>
              <a:rPr lang="en-GB" dirty="0" smtClean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collegamento</a:t>
            </a:r>
            <a:r>
              <a:rPr lang="en-GB" dirty="0"/>
              <a:t> </a:t>
            </a:r>
            <a:r>
              <a:rPr lang="en-GB" dirty="0" err="1" smtClean="0"/>
              <a:t>sottodirectory</a:t>
            </a:r>
            <a:r>
              <a:rPr lang="en-GB" dirty="0" smtClean="0"/>
              <a:t> “</a:t>
            </a:r>
            <a:r>
              <a:rPr lang="en-GB" dirty="0"/>
              <a:t>base”</a:t>
            </a:r>
            <a:r>
              <a:rPr lang="en-GB" dirty="0" smtClean="0"/>
              <a:t>.</a:t>
            </a:r>
            <a:endParaRPr lang="en-GB" dirty="0"/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3: </a:t>
            </a:r>
          </a:p>
          <a:p>
            <a:pPr lvl="1" algn="just">
              <a:lnSpc>
                <a:spcPct val="100000"/>
              </a:lnSpc>
            </a:pPr>
            <a:r>
              <a:rPr lang="en-GB" dirty="0" err="1"/>
              <a:t>Clicca</a:t>
            </a:r>
            <a:r>
              <a:rPr lang="en-GB" dirty="0"/>
              <a:t> </a:t>
            </a:r>
            <a:r>
              <a:rPr lang="en-GB" dirty="0" err="1" smtClean="0"/>
              <a:t>su</a:t>
            </a:r>
            <a:r>
              <a:rPr lang="en-GB" dirty="0" smtClean="0"/>
              <a:t> “</a:t>
            </a:r>
            <a:r>
              <a:rPr lang="en-GB" dirty="0"/>
              <a:t>Download R-4.4.2 for Windows”. </a:t>
            </a:r>
            <a:r>
              <a:rPr lang="it-IT" dirty="0"/>
              <a:t>Il collegamento consente di scaricare un'estensione di </a:t>
            </a:r>
            <a:r>
              <a:rPr lang="it-IT" dirty="0" smtClean="0"/>
              <a:t>installazione </a:t>
            </a:r>
            <a:r>
              <a:rPr lang="en-GB" dirty="0" smtClean="0"/>
              <a:t>(.</a:t>
            </a:r>
            <a:r>
              <a:rPr lang="en-GB" dirty="0"/>
              <a:t>exe file).</a:t>
            </a:r>
            <a:endParaRPr lang="it-IT" b="1" dirty="0">
              <a:solidFill>
                <a:srgbClr val="C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4:</a:t>
            </a:r>
          </a:p>
          <a:p>
            <a:pPr lvl="1" algn="just">
              <a:lnSpc>
                <a:spcPct val="100000"/>
              </a:lnSpc>
            </a:pPr>
            <a:r>
              <a:rPr lang="it-IT" dirty="0"/>
              <a:t>Eseguire il file .exe e seguire la procedura guidata di installazione accettando le impostazioni predefinite.</a:t>
            </a:r>
            <a:endParaRPr lang="en-GB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it-IT" b="1" i="1" dirty="0"/>
              <a:t>Una volta installato R, puoi procedere all'installazione di RStudio.</a:t>
            </a:r>
            <a:endParaRPr lang="it-IT" b="1" dirty="0" smtClean="0">
              <a:solidFill>
                <a:srgbClr val="C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it-IT" b="1" dirty="0" smtClean="0">
                <a:solidFill>
                  <a:srgbClr val="C00000"/>
                </a:solidFill>
              </a:rPr>
              <a:t>Step 5:</a:t>
            </a:r>
          </a:p>
          <a:p>
            <a:pPr lvl="1" algn="just">
              <a:lnSpc>
                <a:spcPct val="100000"/>
              </a:lnSpc>
            </a:pPr>
            <a:r>
              <a:rPr lang="it-IT" dirty="0"/>
              <a:t>Vai al sito Web di download di RStudio e fai clic </a:t>
            </a:r>
            <a:r>
              <a:rPr lang="it-IT" dirty="0" smtClean="0"/>
              <a:t>su tasto </a:t>
            </a:r>
            <a:r>
              <a:rPr lang="en-GB" dirty="0" smtClean="0"/>
              <a:t>“Download </a:t>
            </a:r>
            <a:r>
              <a:rPr lang="en-GB" dirty="0" err="1"/>
              <a:t>RStudio</a:t>
            </a:r>
            <a:r>
              <a:rPr lang="en-GB" dirty="0"/>
              <a:t> for Windows” </a:t>
            </a:r>
            <a:r>
              <a:rPr lang="en-GB" dirty="0" smtClean="0"/>
              <a:t>(or </a:t>
            </a:r>
            <a:r>
              <a:rPr lang="en-GB" dirty="0"/>
              <a:t>the link for the </a:t>
            </a:r>
            <a:r>
              <a:rPr lang="en-GB" dirty="0" err="1"/>
              <a:t>MacOS</a:t>
            </a:r>
            <a:r>
              <a:rPr lang="en-GB" dirty="0"/>
              <a:t> version).</a:t>
            </a:r>
            <a:endParaRPr lang="it-IT" dirty="0"/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6: </a:t>
            </a:r>
          </a:p>
          <a:p>
            <a:pPr lvl="1" algn="just">
              <a:lnSpc>
                <a:spcPct val="100000"/>
              </a:lnSpc>
            </a:pPr>
            <a:r>
              <a:rPr lang="it-IT" dirty="0"/>
              <a:t>Eseguire il file .exe e seguire le istruzioni di installazione.</a:t>
            </a:r>
            <a:endParaRPr lang="en-GB" dirty="0"/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10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37" y="1553541"/>
            <a:ext cx="6954220" cy="4191585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Istogramma</a:t>
            </a:r>
            <a:r>
              <a:rPr lang="en-GB" sz="4000" b="1" u="sng" dirty="0">
                <a:solidFill>
                  <a:srgbClr val="002060"/>
                </a:solidFill>
              </a:rPr>
              <a:t> </a:t>
            </a:r>
            <a:r>
              <a:rPr lang="en-GB" sz="4000" b="1" u="sng" dirty="0" smtClean="0">
                <a:solidFill>
                  <a:srgbClr val="002060"/>
                </a:solidFill>
              </a:rPr>
              <a:t>- </a:t>
            </a:r>
            <a:r>
              <a:rPr lang="en-GB" sz="4000" b="1" u="sng" dirty="0" err="1">
                <a:solidFill>
                  <a:srgbClr val="002060"/>
                </a:solidFill>
              </a:rPr>
              <a:t>E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spressione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954058" y="430160"/>
            <a:ext cx="4766305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L'istogramma rappresenta il numero di geni (o sonde) i cui valori di espressione rientrano in un certo intervallo.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7969825" y="5487076"/>
            <a:ext cx="243147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6954058" y="5546649"/>
            <a:ext cx="4525351" cy="92333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it-IT" dirty="0"/>
              <a:t>Asse X (</a:t>
            </a:r>
            <a:r>
              <a:rPr lang="it-IT" b="1" dirty="0"/>
              <a:t>valori di espressione</a:t>
            </a:r>
            <a:r>
              <a:rPr lang="it-IT" dirty="0"/>
              <a:t>): rappresenta i livelli di espressione genica (valori numerici) per le sonde o i geni nel set di dati.</a:t>
            </a:r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190209" y="2639291"/>
            <a:ext cx="2272" cy="235594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013672" y="4846334"/>
            <a:ext cx="2775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400" b="1" dirty="0"/>
              <a:t>derivato dall'intensità dei segnali rilevati sul microarray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48691" y="5255253"/>
            <a:ext cx="4225637" cy="120032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it-IT" dirty="0" smtClean="0"/>
              <a:t>Asse Y (</a:t>
            </a:r>
            <a:r>
              <a:rPr lang="it-IT" b="1" dirty="0" smtClean="0"/>
              <a:t>frequenza</a:t>
            </a:r>
            <a:r>
              <a:rPr lang="it-IT" dirty="0" smtClean="0"/>
              <a:t>): Rappresenta </a:t>
            </a:r>
            <a:r>
              <a:rPr lang="it-IT" dirty="0"/>
              <a:t>il numero di geni (o sonde) che hanno valori di espressione all'interno di ciascun intervallo (o intervallo).</a:t>
            </a:r>
          </a:p>
        </p:txBody>
      </p:sp>
      <p:sp>
        <p:nvSpPr>
          <p:cNvPr id="17" name="Forma Livre 16"/>
          <p:cNvSpPr/>
          <p:nvPr/>
        </p:nvSpPr>
        <p:spPr>
          <a:xfrm>
            <a:off x="3605645" y="1890739"/>
            <a:ext cx="4322619" cy="2701650"/>
          </a:xfrm>
          <a:custGeom>
            <a:avLst/>
            <a:gdLst>
              <a:gd name="connsiteX0" fmla="*/ 0 w 4322619"/>
              <a:gd name="connsiteY0" fmla="*/ 530343 h 2701650"/>
              <a:gd name="connsiteX1" fmla="*/ 207819 w 4322619"/>
              <a:gd name="connsiteY1" fmla="*/ 135488 h 2701650"/>
              <a:gd name="connsiteX2" fmla="*/ 467591 w 4322619"/>
              <a:gd name="connsiteY2" fmla="*/ 73143 h 2701650"/>
              <a:gd name="connsiteX3" fmla="*/ 955964 w 4322619"/>
              <a:gd name="connsiteY3" fmla="*/ 1112234 h 2701650"/>
              <a:gd name="connsiteX4" fmla="*/ 1527464 w 4322619"/>
              <a:gd name="connsiteY4" fmla="*/ 2078588 h 2701650"/>
              <a:gd name="connsiteX5" fmla="*/ 2421082 w 4322619"/>
              <a:gd name="connsiteY5" fmla="*/ 2587743 h 2701650"/>
              <a:gd name="connsiteX6" fmla="*/ 3460173 w 4322619"/>
              <a:gd name="connsiteY6" fmla="*/ 2691652 h 2701650"/>
              <a:gd name="connsiteX7" fmla="*/ 4322619 w 4322619"/>
              <a:gd name="connsiteY7" fmla="*/ 2691652 h 27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2619" h="2701650">
                <a:moveTo>
                  <a:pt x="0" y="530343"/>
                </a:moveTo>
                <a:cubicBezTo>
                  <a:pt x="64943" y="371015"/>
                  <a:pt x="129887" y="211688"/>
                  <a:pt x="207819" y="135488"/>
                </a:cubicBezTo>
                <a:cubicBezTo>
                  <a:pt x="285751" y="59288"/>
                  <a:pt x="342900" y="-89648"/>
                  <a:pt x="467591" y="73143"/>
                </a:cubicBezTo>
                <a:cubicBezTo>
                  <a:pt x="592282" y="235934"/>
                  <a:pt x="779319" y="777993"/>
                  <a:pt x="955964" y="1112234"/>
                </a:cubicBezTo>
                <a:cubicBezTo>
                  <a:pt x="1132610" y="1446475"/>
                  <a:pt x="1283278" y="1832670"/>
                  <a:pt x="1527464" y="2078588"/>
                </a:cubicBezTo>
                <a:cubicBezTo>
                  <a:pt x="1771650" y="2324506"/>
                  <a:pt x="2098964" y="2485566"/>
                  <a:pt x="2421082" y="2587743"/>
                </a:cubicBezTo>
                <a:cubicBezTo>
                  <a:pt x="2743200" y="2689920"/>
                  <a:pt x="3143250" y="2674334"/>
                  <a:pt x="3460173" y="2691652"/>
                </a:cubicBezTo>
                <a:cubicBezTo>
                  <a:pt x="3777096" y="2708970"/>
                  <a:pt x="4049857" y="2700311"/>
                  <a:pt x="4322619" y="2691652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ângulo 17"/>
          <p:cNvSpPr/>
          <p:nvPr/>
        </p:nvSpPr>
        <p:spPr>
          <a:xfrm>
            <a:off x="5766954" y="2559733"/>
            <a:ext cx="6096000" cy="147732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Asimmetria nei dati: un gran numero di geni con espressione bassa o assente, con meno geni altamente espressi.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Picchi </a:t>
            </a:r>
            <a:r>
              <a:rPr lang="it-IT" dirty="0"/>
              <a:t>irregolari causati da rumore tecnico o differenze tra le condizioni sperimentali.</a:t>
            </a:r>
          </a:p>
        </p:txBody>
      </p:sp>
    </p:spTree>
    <p:extLst>
      <p:ext uri="{BB962C8B-B14F-4D97-AF65-F5344CB8AC3E}">
        <p14:creationId xmlns:p14="http://schemas.microsoft.com/office/powerpoint/2010/main" val="120233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5. Log2 transformation and Normalization of the data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b="65238"/>
          <a:stretch/>
        </p:blipFill>
        <p:spPr>
          <a:xfrm>
            <a:off x="1948385" y="2115918"/>
            <a:ext cx="8295229" cy="215474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5" name="Retângulo 4"/>
          <p:cNvSpPr/>
          <p:nvPr/>
        </p:nvSpPr>
        <p:spPr>
          <a:xfrm>
            <a:off x="2613403" y="4643103"/>
            <a:ext cx="6802631" cy="1477328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it-IT" b="1" dirty="0"/>
              <a:t>b</a:t>
            </a:r>
            <a:r>
              <a:rPr lang="it-IT" b="1" dirty="0" smtClean="0"/>
              <a:t>oxwex</a:t>
            </a:r>
            <a:r>
              <a:rPr lang="it-IT" dirty="0" smtClean="0"/>
              <a:t> = Regola </a:t>
            </a:r>
            <a:r>
              <a:rPr lang="it-IT" dirty="0"/>
              <a:t>la larghezza relativa dei riquadri nel boxplot</a:t>
            </a:r>
            <a:r>
              <a:rPr lang="it-IT" dirty="0" smtClean="0"/>
              <a:t>.</a:t>
            </a:r>
          </a:p>
          <a:p>
            <a:r>
              <a:rPr lang="it-IT" b="1" dirty="0"/>
              <a:t>n</a:t>
            </a:r>
            <a:r>
              <a:rPr lang="it-IT" b="1" dirty="0" smtClean="0"/>
              <a:t>otch</a:t>
            </a:r>
            <a:r>
              <a:rPr lang="it-IT" dirty="0" smtClean="0"/>
              <a:t> = </a:t>
            </a:r>
            <a:r>
              <a:rPr lang="it-IT" dirty="0"/>
              <a:t>rappresenta l'intervallo di confidenza attorno alla mediana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main</a:t>
            </a:r>
            <a:r>
              <a:rPr lang="it-IT" dirty="0" smtClean="0"/>
              <a:t> </a:t>
            </a:r>
            <a:r>
              <a:rPr lang="it-IT" dirty="0"/>
              <a:t>= Imposta il titolo del grafico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outline</a:t>
            </a:r>
            <a:r>
              <a:rPr lang="it-IT" dirty="0" smtClean="0"/>
              <a:t> </a:t>
            </a:r>
            <a:r>
              <a:rPr lang="it-IT" dirty="0"/>
              <a:t>= «outliers». comune nei microarray, ma non sempre rilevante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las</a:t>
            </a:r>
            <a:r>
              <a:rPr lang="it-IT" dirty="0" smtClean="0"/>
              <a:t> </a:t>
            </a:r>
            <a:r>
              <a:rPr lang="it-IT" dirty="0"/>
              <a:t>= Imposta l'orientamento delle etichette dell'asse </a:t>
            </a:r>
            <a:r>
              <a:rPr lang="it-IT" dirty="0" smtClean="0"/>
              <a:t>X.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04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19" y="1571896"/>
            <a:ext cx="6375047" cy="3751279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BoxPlot</a:t>
            </a:r>
            <a:r>
              <a:rPr lang="en-GB" sz="4000" b="1" u="sng" dirty="0" smtClean="0">
                <a:solidFill>
                  <a:srgbClr val="002060"/>
                </a:solidFill>
              </a:rPr>
              <a:t> – before transformation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7" name="Picture 4" descr="Box plot, statistica dei dat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216" y="1858267"/>
            <a:ext cx="3815296" cy="416856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7541366" y="430160"/>
            <a:ext cx="4178997" cy="120032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b="1" dirty="0">
                <a:solidFill>
                  <a:schemeClr val="bg1"/>
                </a:solidFill>
              </a:rPr>
              <a:t>Il boxplot fornisce informazioni sulla mediana, sui quartili e sui valori anomali dei valori di espressione genica per ciascun campione</a:t>
            </a:r>
            <a:r>
              <a:rPr lang="it-IT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66670" y="5749210"/>
            <a:ext cx="4766305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sz="1600" b="1" dirty="0" smtClean="0">
                <a:solidFill>
                  <a:schemeClr val="bg1"/>
                </a:solidFill>
              </a:rPr>
              <a:t>È </a:t>
            </a:r>
            <a:r>
              <a:rPr lang="it-IT" sz="1600" b="1" dirty="0">
                <a:solidFill>
                  <a:schemeClr val="bg1"/>
                </a:solidFill>
              </a:rPr>
              <a:t>particolarmente utile per confrontare le distribuzioni tra diversi campioni e verificare eventuali errori sperimentali o la necessità di normalizzazione.</a:t>
            </a:r>
          </a:p>
        </p:txBody>
      </p:sp>
      <p:sp>
        <p:nvSpPr>
          <p:cNvPr id="11" name="Seta para a Direita 10"/>
          <p:cNvSpPr/>
          <p:nvPr/>
        </p:nvSpPr>
        <p:spPr>
          <a:xfrm rot="2814296">
            <a:off x="726718" y="1660840"/>
            <a:ext cx="515502" cy="394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5. Log2 transformation and Normalization of the data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t="35363"/>
          <a:stretch/>
        </p:blipFill>
        <p:spPr>
          <a:xfrm>
            <a:off x="2202388" y="2055813"/>
            <a:ext cx="8198911" cy="396008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4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05" y="1690688"/>
            <a:ext cx="6277590" cy="384383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Seta para a Direita 7"/>
          <p:cNvSpPr/>
          <p:nvPr/>
        </p:nvSpPr>
        <p:spPr>
          <a:xfrm rot="2814296">
            <a:off x="2448463" y="1858385"/>
            <a:ext cx="515502" cy="394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BoxPlot</a:t>
            </a:r>
            <a:r>
              <a:rPr lang="en-GB" sz="4000" b="1" u="sng" dirty="0" smtClean="0">
                <a:solidFill>
                  <a:srgbClr val="002060"/>
                </a:solidFill>
              </a:rPr>
              <a:t> – after transformation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97477" y="5690535"/>
            <a:ext cx="10997046" cy="646331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dirty="0"/>
              <a:t>Trasformando i nostri dati non solo normalizziamo le osservazioni, ma anche i residui. La normalizzazione rende i modelli di training meno sensibili alla scala delle caratteristiche, quindi possiamo risolvere meglio i coefficienti.</a:t>
            </a:r>
          </a:p>
        </p:txBody>
      </p:sp>
    </p:spTree>
    <p:extLst>
      <p:ext uri="{BB962C8B-B14F-4D97-AF65-F5344CB8AC3E}">
        <p14:creationId xmlns:p14="http://schemas.microsoft.com/office/powerpoint/2010/main" val="220493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7855"/>
            <a:ext cx="5999018" cy="354029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Densità</a:t>
            </a:r>
            <a:r>
              <a:rPr lang="en-GB" sz="4000" b="1" u="sng" dirty="0" smtClean="0">
                <a:solidFill>
                  <a:srgbClr val="002060"/>
                </a:solidFill>
              </a:rPr>
              <a:t> – 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Distribuzione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006937" y="2653014"/>
            <a:ext cx="49426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Il diagramma della densità è una visualizzazione che rappresenta la distribuzione di probabilità stimata dei valori di espressione genica per ciascun campione. In altre parole:</a:t>
            </a:r>
          </a:p>
          <a:p>
            <a:pPr algn="just"/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Visualizza la frequenza relativa dei valori di espressione lungo una scala continua.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Ogni riga del grafico corrisponde ad un campione (colonna della matrice ex).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Il grafico della densità è un'alternativa fluida </a:t>
            </a:r>
            <a:r>
              <a:rPr lang="it-IT" dirty="0" smtClean="0"/>
              <a:t>all'istogramma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5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168" y="3486628"/>
            <a:ext cx="6175664" cy="3095291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000" dirty="0"/>
              <a:t>L'obiettivo generale della </a:t>
            </a:r>
            <a:r>
              <a:rPr lang="it-IT" sz="2000" dirty="0" smtClean="0"/>
              <a:t>Normalizzazione </a:t>
            </a:r>
            <a:r>
              <a:rPr lang="it-IT" sz="2000" dirty="0"/>
              <a:t>dei nostri dati è creare una distribuzione più normale (*</a:t>
            </a:r>
            <a:r>
              <a:rPr lang="it-IT" sz="2000" b="1" dirty="0"/>
              <a:t>Gaussiana</a:t>
            </a:r>
            <a:r>
              <a:rPr lang="it-IT" sz="2000" dirty="0"/>
              <a:t>*), ovvero una curva a campana. </a:t>
            </a:r>
            <a:r>
              <a:rPr lang="it-IT" sz="2000" b="1" dirty="0"/>
              <a:t>In generale, le distribuzioni normali tendono a produrre risultati migliori </a:t>
            </a:r>
            <a:r>
              <a:rPr lang="it-IT" sz="2000" dirty="0"/>
              <a:t>in un modello perché ci sono osservazioni pressoché uguali sopra e sotto la media e la media e la mediana sono le stesse. </a:t>
            </a:r>
            <a:endParaRPr lang="it-IT" sz="2000" dirty="0" smtClean="0"/>
          </a:p>
          <a:p>
            <a:pPr algn="just"/>
            <a:r>
              <a:rPr lang="it-IT" sz="2000" dirty="0" smtClean="0"/>
              <a:t>I </a:t>
            </a:r>
            <a:r>
              <a:rPr lang="it-IT" sz="2000" dirty="0"/>
              <a:t>modelli vengono eseguiti presupponendo che i dati siano distribuiti normalmente.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Normalizzazione</a:t>
            </a:r>
            <a:r>
              <a:rPr lang="en-GB" sz="4000" b="1" u="sng" dirty="0" smtClean="0">
                <a:solidFill>
                  <a:srgbClr val="002060"/>
                </a:solidFill>
              </a:rPr>
              <a:t> - Quantile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46" y="651816"/>
            <a:ext cx="11094534" cy="5510530"/>
          </a:xfrm>
          <a:prstGeom prst="rect">
            <a:avLst/>
          </a:prstGeom>
        </p:spPr>
      </p:pic>
      <p:cxnSp>
        <p:nvCxnSpPr>
          <p:cNvPr id="6" name="Conector reto 5"/>
          <p:cNvCxnSpPr/>
          <p:nvPr/>
        </p:nvCxnSpPr>
        <p:spPr>
          <a:xfrm flipV="1">
            <a:off x="2171698" y="3543300"/>
            <a:ext cx="748146" cy="10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V="1">
            <a:off x="3685307" y="2968336"/>
            <a:ext cx="748146" cy="10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V="1">
            <a:off x="5212770" y="3196936"/>
            <a:ext cx="748146" cy="10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6934200" y="4401281"/>
            <a:ext cx="45373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Ogni campione ha un valore medio diverso, suggerendo che dobbiamo </a:t>
            </a:r>
            <a:r>
              <a:rPr lang="it-IT" b="1" dirty="0" smtClean="0"/>
              <a:t>compensare le </a:t>
            </a:r>
            <a:r>
              <a:rPr lang="it-IT" b="1" dirty="0"/>
              <a:t>diverse intensità complessive della </a:t>
            </a:r>
            <a:r>
              <a:rPr lang="it-IT" b="1" dirty="0" smtClean="0"/>
              <a:t>luce.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 smtClean="0"/>
              <a:t>Normalizzazione quantile (Quantile Normalization) </a:t>
            </a:r>
            <a:r>
              <a:rPr lang="it-IT" dirty="0"/>
              <a:t>può correggere questo artefatto </a:t>
            </a:r>
            <a:r>
              <a:rPr lang="it-IT" dirty="0" smtClean="0"/>
              <a:t>tecnico.</a:t>
            </a:r>
            <a:endParaRPr lang="it-I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430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709" y="1378235"/>
            <a:ext cx="5955364" cy="493216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5136" r="50697"/>
          <a:stretch/>
        </p:blipFill>
        <p:spPr>
          <a:xfrm>
            <a:off x="565046" y="1485900"/>
            <a:ext cx="5469994" cy="4676446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937950" y="2743894"/>
            <a:ext cx="4914210" cy="38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937950" y="2382576"/>
            <a:ext cx="29972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/>
              <a:t>media dei geni più espressi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2545773" y="477982"/>
            <a:ext cx="1236518" cy="2018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782291" y="485996"/>
            <a:ext cx="218209" cy="1313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782291" y="460079"/>
            <a:ext cx="1735282" cy="1836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504006" y="2781993"/>
            <a:ext cx="4914210" cy="38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918" y="1742008"/>
            <a:ext cx="5508420" cy="4568396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6768629" y="1305192"/>
            <a:ext cx="438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Quantile Normalized Data –</a:t>
            </a:r>
          </a:p>
          <a:p>
            <a:pPr algn="ctr"/>
            <a:r>
              <a:rPr lang="it-IT" b="1" dirty="0" smtClean="0"/>
              <a:t>Original gene orders preserved</a:t>
            </a:r>
            <a:endParaRPr lang="it-IT" b="1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987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61" y="2662178"/>
            <a:ext cx="8972596" cy="1573277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</a:t>
            </a:r>
            <a:r>
              <a:rPr lang="en-GB" sz="4000" b="1" u="sng" dirty="0" smtClean="0">
                <a:solidFill>
                  <a:srgbClr val="002060"/>
                </a:solidFill>
              </a:rPr>
              <a:t>6. Normalization log-ratios with 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limma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316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Rstudio Interface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58" y="1434658"/>
            <a:ext cx="9130883" cy="498850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3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55" y="1690688"/>
            <a:ext cx="7245690" cy="434281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Densità</a:t>
            </a:r>
            <a:r>
              <a:rPr lang="en-GB" sz="4000" b="1" u="sng" dirty="0" smtClean="0">
                <a:solidFill>
                  <a:srgbClr val="002060"/>
                </a:solidFill>
              </a:rPr>
              <a:t> – 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Distribuzione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Next lesson...</a:t>
            </a:r>
            <a:endParaRPr lang="it-IT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PCA / UMAP</a:t>
            </a:r>
          </a:p>
          <a:p>
            <a:r>
              <a:rPr lang="it-IT" dirty="0" smtClean="0"/>
              <a:t>Differential Expressed Genes (DEGs)</a:t>
            </a:r>
          </a:p>
          <a:p>
            <a:r>
              <a:rPr lang="it-IT" dirty="0" smtClean="0"/>
              <a:t>Volcano Plot</a:t>
            </a:r>
          </a:p>
          <a:p>
            <a:r>
              <a:rPr lang="it-IT" dirty="0" smtClean="0"/>
              <a:t>Enrichment Analysis</a:t>
            </a:r>
          </a:p>
          <a:p>
            <a:pPr lvl="1"/>
            <a:r>
              <a:rPr lang="it-IT" dirty="0" smtClean="0"/>
              <a:t>Gene Ontology</a:t>
            </a:r>
          </a:p>
          <a:p>
            <a:pPr lvl="1"/>
            <a:r>
              <a:rPr lang="it-IT" dirty="0" smtClean="0"/>
              <a:t>GSEA</a:t>
            </a:r>
            <a:endParaRPr lang="it-IT" dirty="0"/>
          </a:p>
        </p:txBody>
      </p:sp>
      <p:pic>
        <p:nvPicPr>
          <p:cNvPr id="7170" name="Picture 2" descr="🤯 Exploding Head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96" y="1368425"/>
            <a:ext cx="4112059" cy="411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7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7. Assign samples to groups and set up design matrix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2362051"/>
            <a:ext cx="7001852" cy="213389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2" name="Retângulo 1"/>
          <p:cNvSpPr/>
          <p:nvPr/>
        </p:nvSpPr>
        <p:spPr>
          <a:xfrm>
            <a:off x="606136" y="47557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it-IT" dirty="0"/>
              <a:t>Questa parte del codice è una preparazione per l'analisi statistica differenziale con il pacchetto Limma. </a:t>
            </a:r>
            <a:r>
              <a:rPr lang="it-IT" b="1" dirty="0"/>
              <a:t>Imposta i gruppi sperimentali</a:t>
            </a:r>
            <a:r>
              <a:rPr lang="it-IT" dirty="0"/>
              <a:t>, associa i campioni a questi gruppi e crea una matrice di progettazione, essenziale per la modellazione lineare utilizzata nell'analisi.</a:t>
            </a:r>
          </a:p>
        </p:txBody>
      </p:sp>
      <p:sp>
        <p:nvSpPr>
          <p:cNvPr id="4" name="Retângulo 3"/>
          <p:cNvSpPr/>
          <p:nvPr/>
        </p:nvSpPr>
        <p:spPr>
          <a:xfrm>
            <a:off x="6688756" y="3072429"/>
            <a:ext cx="3267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/>
              <a:t>Converte sml in un fattore categorico</a:t>
            </a:r>
          </a:p>
        </p:txBody>
      </p:sp>
      <p:sp>
        <p:nvSpPr>
          <p:cNvPr id="6" name="Retângulo 5"/>
          <p:cNvSpPr/>
          <p:nvPr/>
        </p:nvSpPr>
        <p:spPr>
          <a:xfrm>
            <a:off x="6702136" y="3318282"/>
            <a:ext cx="4170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/>
              <a:t>Reimposta i nomi delle categorie nel fattore (gs)</a:t>
            </a:r>
          </a:p>
        </p:txBody>
      </p:sp>
      <p:sp>
        <p:nvSpPr>
          <p:cNvPr id="9" name="Retângulo 8"/>
          <p:cNvSpPr/>
          <p:nvPr/>
        </p:nvSpPr>
        <p:spPr>
          <a:xfrm>
            <a:off x="6702136" y="361030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600" dirty="0"/>
              <a:t>Memorizza le informazioni sul gruppo sperimentale direttamente nell'oggetto gse</a:t>
            </a:r>
          </a:p>
        </p:txBody>
      </p:sp>
    </p:spTree>
    <p:extLst>
      <p:ext uri="{BB962C8B-B14F-4D97-AF65-F5344CB8AC3E}">
        <p14:creationId xmlns:p14="http://schemas.microsoft.com/office/powerpoint/2010/main" val="17924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212" y="2482012"/>
            <a:ext cx="6858957" cy="168616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034146" y="1984666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Modello Matrice Design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856016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7. Assign samples to groups and set up design matrix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67" y="2339049"/>
            <a:ext cx="8778766" cy="304818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31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incipal Component Analysis (PCA) Explained Visually with Zero Math | by  Casey Cheng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570" y="1149351"/>
            <a:ext cx="6378430" cy="476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2" name="Retângulo 1"/>
          <p:cNvSpPr/>
          <p:nvPr/>
        </p:nvSpPr>
        <p:spPr>
          <a:xfrm>
            <a:off x="367145" y="433902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it-IT" b="1" dirty="0"/>
              <a:t>UMAP</a:t>
            </a:r>
            <a:r>
              <a:rPr lang="it-IT" dirty="0"/>
              <a:t> </a:t>
            </a:r>
            <a:r>
              <a:rPr lang="it-IT" dirty="0" smtClean="0"/>
              <a:t>(</a:t>
            </a:r>
            <a:r>
              <a:rPr lang="en-GB" b="1" dirty="0"/>
              <a:t>Uniform Manifold Approximation and Projection</a:t>
            </a:r>
            <a:r>
              <a:rPr lang="it-IT" dirty="0" smtClean="0"/>
              <a:t>) </a:t>
            </a:r>
            <a:r>
              <a:rPr lang="it-IT" dirty="0"/>
              <a:t>è una tecnica di riduzione della dimensionalità che preserva sia la struttura locale che globale dei dati in spazi ad alta dimensionalità. È ampiamente utilizzato per la visualizzazione 2D o 3D, soprattutto nell'analisi di dati complessi come la genomica e l'apprendimento automatico, evidenziando cluster e modelli nei dati.</a:t>
            </a:r>
          </a:p>
        </p:txBody>
      </p:sp>
    </p:spTree>
    <p:extLst>
      <p:ext uri="{BB962C8B-B14F-4D97-AF65-F5344CB8AC3E}">
        <p14:creationId xmlns:p14="http://schemas.microsoft.com/office/powerpoint/2010/main" val="419645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36" y="1554682"/>
            <a:ext cx="7326192" cy="454645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smtClean="0">
                <a:solidFill>
                  <a:srgbClr val="002060"/>
                </a:solidFill>
              </a:rPr>
              <a:t>UMAP plot </a:t>
            </a:r>
            <a:r>
              <a:rPr lang="en-GB" sz="4000" b="1" u="sng" dirty="0">
                <a:solidFill>
                  <a:srgbClr val="002060"/>
                </a:solidFill>
              </a:rPr>
              <a:t>- </a:t>
            </a:r>
            <a:r>
              <a:rPr lang="en-GB" sz="4000" b="1" u="sng" dirty="0" err="1">
                <a:solidFill>
                  <a:srgbClr val="002060"/>
                </a:solidFill>
              </a:rPr>
              <a:t>riduzione</a:t>
            </a:r>
            <a:r>
              <a:rPr lang="en-GB" sz="4000" b="1" u="sng" dirty="0">
                <a:solidFill>
                  <a:srgbClr val="002060"/>
                </a:solidFill>
              </a:rPr>
              <a:t> </a:t>
            </a:r>
            <a:r>
              <a:rPr lang="en-GB" sz="4000" b="1" u="sng" dirty="0" err="1">
                <a:solidFill>
                  <a:srgbClr val="002060"/>
                </a:solidFill>
              </a:rPr>
              <a:t>della</a:t>
            </a:r>
            <a:r>
              <a:rPr lang="en-GB" sz="4000" b="1" u="sng" dirty="0">
                <a:solidFill>
                  <a:srgbClr val="002060"/>
                </a:solidFill>
              </a:rPr>
              <a:t> </a:t>
            </a:r>
            <a:r>
              <a:rPr lang="en-GB" sz="4000" b="1" u="sng" dirty="0" err="1">
                <a:solidFill>
                  <a:srgbClr val="002060"/>
                </a:solidFill>
              </a:rPr>
              <a:t>dimensionalità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2" name="Elipse 1"/>
          <p:cNvSpPr/>
          <p:nvPr/>
        </p:nvSpPr>
        <p:spPr>
          <a:xfrm>
            <a:off x="3023755" y="4894118"/>
            <a:ext cx="1932709" cy="13819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Elipse 7"/>
          <p:cNvSpPr/>
          <p:nvPr/>
        </p:nvSpPr>
        <p:spPr>
          <a:xfrm>
            <a:off x="7561119" y="1690688"/>
            <a:ext cx="1932709" cy="13819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014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40" y="1539630"/>
            <a:ext cx="9450119" cy="434400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Rstudio: command console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2" name="Seta para a Direita 1"/>
          <p:cNvSpPr/>
          <p:nvPr/>
        </p:nvSpPr>
        <p:spPr>
          <a:xfrm>
            <a:off x="613186" y="1818747"/>
            <a:ext cx="634701" cy="4285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3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Rstudio interface with editor window open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80" y="1556576"/>
            <a:ext cx="8820639" cy="480556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3" name="Retângulo 2"/>
          <p:cNvSpPr/>
          <p:nvPr/>
        </p:nvSpPr>
        <p:spPr>
          <a:xfrm>
            <a:off x="1776845" y="2140527"/>
            <a:ext cx="5527964" cy="18495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4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03" y="1868726"/>
            <a:ext cx="5534797" cy="4001058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Import dataset tab -scheda importazione </a:t>
            </a:r>
            <a:r>
              <a:rPr lang="it-IT" sz="4000" b="1" u="sng" dirty="0" smtClean="0">
                <a:solidFill>
                  <a:srgbClr val="002060"/>
                </a:solidFill>
              </a:rPr>
              <a:t>dataset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964" y="2185987"/>
            <a:ext cx="4384964" cy="30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84" y="1410272"/>
            <a:ext cx="9095232" cy="498302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Setting the Working Directory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47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4162</Words>
  <Application>Microsoft Office PowerPoint</Application>
  <PresentationFormat>Widescreen</PresentationFormat>
  <Paragraphs>330</Paragraphs>
  <Slides>56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inter</vt:lpstr>
      <vt:lpstr>Wingdings</vt:lpstr>
      <vt:lpstr>Tema do Office</vt:lpstr>
      <vt:lpstr>Analisi del trascrittoma con R</vt:lpstr>
      <vt:lpstr>Apresentação do PowerPoint</vt:lpstr>
      <vt:lpstr>Innanzitutto...</vt:lpstr>
      <vt:lpstr>R and Rstudio Installation</vt:lpstr>
      <vt:lpstr>Rstudio Interface</vt:lpstr>
      <vt:lpstr>Rstudio: command console</vt:lpstr>
      <vt:lpstr>Rstudio interface with editor window open</vt:lpstr>
      <vt:lpstr>Import dataset tab -scheda importazione dataset</vt:lpstr>
      <vt:lpstr>Setting the Working Directory</vt:lpstr>
      <vt:lpstr>Get and Set the Working Directory</vt:lpstr>
      <vt:lpstr>Rstudio: Files/Plots/Packages/Help/Viewer panels</vt:lpstr>
      <vt:lpstr>Packages</vt:lpstr>
      <vt:lpstr>Packages (2)</vt:lpstr>
      <vt:lpstr>Packages (3)</vt:lpstr>
      <vt:lpstr>BiocManager</vt:lpstr>
      <vt:lpstr>List of packages used in the training</vt:lpstr>
      <vt:lpstr>List of packages used in the training</vt:lpstr>
      <vt:lpstr>L’analisi del trascrittoma</vt:lpstr>
      <vt:lpstr>Perché la trascrittomica è importante?</vt:lpstr>
      <vt:lpstr>Microarray</vt:lpstr>
      <vt:lpstr>Analisi di una libreria di cDNA attraverso microarray</vt:lpstr>
      <vt:lpstr>Apresentação do PowerPoint</vt:lpstr>
      <vt:lpstr>Apresentação do PowerPoint</vt:lpstr>
      <vt:lpstr>Apresentação do PowerPoint</vt:lpstr>
      <vt:lpstr>Apresentação do PowerPoint</vt:lpstr>
      <vt:lpstr>Questione Biologica</vt:lpstr>
      <vt:lpstr>Apresentação do PowerPoint</vt:lpstr>
      <vt:lpstr>Pipeline Microarray Analysis</vt:lpstr>
      <vt:lpstr># Part 1. Load required libraries</vt:lpstr>
      <vt:lpstr>Altri modi per aprire le biblioteche</vt:lpstr>
      <vt:lpstr># Part 2. Import and explore data from GEO</vt:lpstr>
      <vt:lpstr># Part 2. Import and explore data from GEO</vt:lpstr>
      <vt:lpstr>Apresentação do PowerPoint</vt:lpstr>
      <vt:lpstr>Apresentação do PowerPoint</vt:lpstr>
      <vt:lpstr>Apresentação do PowerPoint</vt:lpstr>
      <vt:lpstr>Apresentação do PowerPoint</vt:lpstr>
      <vt:lpstr># Part 3. Group membership for all samples</vt:lpstr>
      <vt:lpstr># Part 4. Filter out excluded samples and create the Expression matrix</vt:lpstr>
      <vt:lpstr>Matrice di Espressione</vt:lpstr>
      <vt:lpstr>Istogramma - Espressione</vt:lpstr>
      <vt:lpstr># Part 5. Log2 transformation and Normalization of the data</vt:lpstr>
      <vt:lpstr>BoxPlot – before transformation</vt:lpstr>
      <vt:lpstr># Part 5. Log2 transformation and Normalization of the data</vt:lpstr>
      <vt:lpstr>BoxPlot – after transformation</vt:lpstr>
      <vt:lpstr>Densità – Distribuzione</vt:lpstr>
      <vt:lpstr>Normalizzazione - Quantile</vt:lpstr>
      <vt:lpstr>Apresentação do PowerPoint</vt:lpstr>
      <vt:lpstr>Apresentação do PowerPoint</vt:lpstr>
      <vt:lpstr># Part 6. Normalization log-ratios with limma</vt:lpstr>
      <vt:lpstr>Densità – Distribuzione</vt:lpstr>
      <vt:lpstr>Next lesson...</vt:lpstr>
      <vt:lpstr># Part 7. Assign samples to groups and set up design matrix</vt:lpstr>
      <vt:lpstr>Apresentação do PowerPoint</vt:lpstr>
      <vt:lpstr># Part 7. Assign samples to groups and set up design matrix</vt:lpstr>
      <vt:lpstr>Apresentação do PowerPoint</vt:lpstr>
      <vt:lpstr>UMAP plot - riduzione della dimensionalità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Estevao Barcelos</dc:creator>
  <cp:lastModifiedBy>Estevao Barcelos</cp:lastModifiedBy>
  <cp:revision>188</cp:revision>
  <dcterms:created xsi:type="dcterms:W3CDTF">2024-11-21T10:40:53Z</dcterms:created>
  <dcterms:modified xsi:type="dcterms:W3CDTF">2024-11-27T12:17:58Z</dcterms:modified>
</cp:coreProperties>
</file>